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ags/tag2.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8" r:id="rId1"/>
  </p:sldMasterIdLst>
  <p:notesMasterIdLst>
    <p:notesMasterId r:id="rId26"/>
  </p:notesMasterIdLst>
  <p:handoutMasterIdLst>
    <p:handoutMasterId r:id="rId27"/>
  </p:handoutMasterIdLst>
  <p:sldIdLst>
    <p:sldId id="793" r:id="rId2"/>
    <p:sldId id="769" r:id="rId3"/>
    <p:sldId id="736" r:id="rId4"/>
    <p:sldId id="794" r:id="rId5"/>
    <p:sldId id="795" r:id="rId6"/>
    <p:sldId id="451" r:id="rId7"/>
    <p:sldId id="802" r:id="rId8"/>
    <p:sldId id="776" r:id="rId9"/>
    <p:sldId id="796" r:id="rId10"/>
    <p:sldId id="778" r:id="rId11"/>
    <p:sldId id="780" r:id="rId12"/>
    <p:sldId id="801" r:id="rId13"/>
    <p:sldId id="782" r:id="rId14"/>
    <p:sldId id="783" r:id="rId15"/>
    <p:sldId id="784" r:id="rId16"/>
    <p:sldId id="785" r:id="rId17"/>
    <p:sldId id="786" r:id="rId18"/>
    <p:sldId id="798" r:id="rId19"/>
    <p:sldId id="799" r:id="rId20"/>
    <p:sldId id="800" r:id="rId21"/>
    <p:sldId id="790" r:id="rId22"/>
    <p:sldId id="791" r:id="rId23"/>
    <p:sldId id="803" r:id="rId24"/>
    <p:sldId id="797" r:id="rId25"/>
  </p:sldIdLst>
  <p:sldSz cx="9144000" cy="6858000" type="screen4x3"/>
  <p:notesSz cx="6794500" cy="9906000"/>
  <p:custDataLst>
    <p:tags r:id="rId28"/>
  </p:custDataLst>
  <p:defaultTextStyle>
    <a:defPPr>
      <a:defRPr lang="de-DE"/>
    </a:defPPr>
    <a:lvl1pPr algn="l" rtl="0" fontAlgn="base">
      <a:spcBef>
        <a:spcPct val="0"/>
      </a:spcBef>
      <a:spcAft>
        <a:spcPct val="0"/>
      </a:spcAft>
      <a:defRPr sz="1000" b="1" kern="1200">
        <a:solidFill>
          <a:schemeClr val="tx1"/>
        </a:solidFill>
        <a:latin typeface="Arial" charset="0"/>
        <a:ea typeface="+mn-ea"/>
        <a:cs typeface="Arial" charset="0"/>
      </a:defRPr>
    </a:lvl1pPr>
    <a:lvl2pPr marL="457200" algn="l" rtl="0" fontAlgn="base">
      <a:spcBef>
        <a:spcPct val="0"/>
      </a:spcBef>
      <a:spcAft>
        <a:spcPct val="0"/>
      </a:spcAft>
      <a:defRPr sz="1000" b="1" kern="1200">
        <a:solidFill>
          <a:schemeClr val="tx1"/>
        </a:solidFill>
        <a:latin typeface="Arial" charset="0"/>
        <a:ea typeface="+mn-ea"/>
        <a:cs typeface="Arial" charset="0"/>
      </a:defRPr>
    </a:lvl2pPr>
    <a:lvl3pPr marL="914400" algn="l" rtl="0" fontAlgn="base">
      <a:spcBef>
        <a:spcPct val="0"/>
      </a:spcBef>
      <a:spcAft>
        <a:spcPct val="0"/>
      </a:spcAft>
      <a:defRPr sz="1000" b="1" kern="1200">
        <a:solidFill>
          <a:schemeClr val="tx1"/>
        </a:solidFill>
        <a:latin typeface="Arial" charset="0"/>
        <a:ea typeface="+mn-ea"/>
        <a:cs typeface="Arial" charset="0"/>
      </a:defRPr>
    </a:lvl3pPr>
    <a:lvl4pPr marL="1371600" algn="l" rtl="0" fontAlgn="base">
      <a:spcBef>
        <a:spcPct val="0"/>
      </a:spcBef>
      <a:spcAft>
        <a:spcPct val="0"/>
      </a:spcAft>
      <a:defRPr sz="1000" b="1" kern="1200">
        <a:solidFill>
          <a:schemeClr val="tx1"/>
        </a:solidFill>
        <a:latin typeface="Arial" charset="0"/>
        <a:ea typeface="+mn-ea"/>
        <a:cs typeface="Arial" charset="0"/>
      </a:defRPr>
    </a:lvl4pPr>
    <a:lvl5pPr marL="1828800" algn="l" rtl="0" fontAlgn="base">
      <a:spcBef>
        <a:spcPct val="0"/>
      </a:spcBef>
      <a:spcAft>
        <a:spcPct val="0"/>
      </a:spcAft>
      <a:defRPr sz="1000" b="1" kern="1200">
        <a:solidFill>
          <a:schemeClr val="tx1"/>
        </a:solidFill>
        <a:latin typeface="Arial" charset="0"/>
        <a:ea typeface="+mn-ea"/>
        <a:cs typeface="Arial" charset="0"/>
      </a:defRPr>
    </a:lvl5pPr>
    <a:lvl6pPr marL="2286000" algn="l" defTabSz="914400" rtl="0" eaLnBrk="1" latinLnBrk="0" hangingPunct="1">
      <a:defRPr sz="1000" b="1" kern="1200">
        <a:solidFill>
          <a:schemeClr val="tx1"/>
        </a:solidFill>
        <a:latin typeface="Arial" charset="0"/>
        <a:ea typeface="+mn-ea"/>
        <a:cs typeface="Arial" charset="0"/>
      </a:defRPr>
    </a:lvl6pPr>
    <a:lvl7pPr marL="2743200" algn="l" defTabSz="914400" rtl="0" eaLnBrk="1" latinLnBrk="0" hangingPunct="1">
      <a:defRPr sz="1000" b="1" kern="1200">
        <a:solidFill>
          <a:schemeClr val="tx1"/>
        </a:solidFill>
        <a:latin typeface="Arial" charset="0"/>
        <a:ea typeface="+mn-ea"/>
        <a:cs typeface="Arial" charset="0"/>
      </a:defRPr>
    </a:lvl7pPr>
    <a:lvl8pPr marL="3200400" algn="l" defTabSz="914400" rtl="0" eaLnBrk="1" latinLnBrk="0" hangingPunct="1">
      <a:defRPr sz="1000" b="1" kern="1200">
        <a:solidFill>
          <a:schemeClr val="tx1"/>
        </a:solidFill>
        <a:latin typeface="Arial" charset="0"/>
        <a:ea typeface="+mn-ea"/>
        <a:cs typeface="Arial" charset="0"/>
      </a:defRPr>
    </a:lvl8pPr>
    <a:lvl9pPr marL="3657600" algn="l" defTabSz="914400" rtl="0" eaLnBrk="1" latinLnBrk="0" hangingPunct="1">
      <a:defRPr sz="1000" b="1"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770" userDrawn="1">
          <p15:clr>
            <a:srgbClr val="A4A3A4"/>
          </p15:clr>
        </p15:guide>
        <p15:guide id="2" orient="horz" pos="623">
          <p15:clr>
            <a:srgbClr val="A4A3A4"/>
          </p15:clr>
        </p15:guide>
        <p15:guide id="3" pos="226" userDrawn="1">
          <p15:clr>
            <a:srgbClr val="A4A3A4"/>
          </p15:clr>
        </p15:guide>
        <p15:guide id="4" pos="5670" userDrawn="1">
          <p15:clr>
            <a:srgbClr val="A4A3A4"/>
          </p15:clr>
        </p15:guide>
      </p15:sldGuideLst>
    </p:ext>
    <p:ext uri="{2D200454-40CA-4A62-9FC3-DE9A4176ACB9}">
      <p15:notesGuideLst xmlns:p15="http://schemas.microsoft.com/office/powerpoint/2012/main">
        <p15:guide id="1" orient="horz" pos="3120">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wne. Ted (Electric Ireland)" initials="BT(I" lastIdx="3" clrIdx="0">
    <p:extLst>
      <p:ext uri="{19B8F6BF-5375-455C-9EA6-DF929625EA0E}">
        <p15:presenceInfo xmlns:p15="http://schemas.microsoft.com/office/powerpoint/2012/main" userId="S-1-5-21-866909991-2677109737-1885913163-498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C71"/>
    <a:srgbClr val="000D18"/>
    <a:srgbClr val="323232"/>
    <a:srgbClr val="467BBD"/>
    <a:srgbClr val="5F5F5F"/>
    <a:srgbClr val="2FA6FF"/>
    <a:srgbClr val="3FADFF"/>
    <a:srgbClr val="4BB2FF"/>
    <a:srgbClr val="5DBAFF"/>
    <a:srgbClr val="21A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14" autoAdjust="0"/>
    <p:restoredTop sz="95434" autoAdjust="0"/>
  </p:normalViewPr>
  <p:slideViewPr>
    <p:cSldViewPr snapToGrid="0" snapToObjects="1">
      <p:cViewPr varScale="1">
        <p:scale>
          <a:sx n="88" d="100"/>
          <a:sy n="88" d="100"/>
        </p:scale>
        <p:origin x="1032" y="84"/>
      </p:cViewPr>
      <p:guideLst>
        <p:guide orient="horz" pos="3770"/>
        <p:guide orient="horz" pos="623"/>
        <p:guide pos="226"/>
        <p:guide pos="5670"/>
      </p:guideLst>
    </p:cSldViewPr>
  </p:slideViewPr>
  <p:outlineViewPr>
    <p:cViewPr>
      <p:scale>
        <a:sx n="33" d="100"/>
        <a:sy n="33" d="100"/>
      </p:scale>
      <p:origin x="0" y="-2796"/>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00" d="100"/>
        <a:sy n="100" d="100"/>
      </p:scale>
      <p:origin x="0" y="0"/>
    </p:cViewPr>
  </p:notesTextViewPr>
  <p:sorterViewPr>
    <p:cViewPr varScale="1">
      <p:scale>
        <a:sx n="100" d="100"/>
        <a:sy n="100" d="100"/>
      </p:scale>
      <p:origin x="0" y="-4404"/>
    </p:cViewPr>
  </p:sorterViewPr>
  <p:notesViewPr>
    <p:cSldViewPr snapToGrid="0" snapToObjects="1">
      <p:cViewPr>
        <p:scale>
          <a:sx n="130" d="100"/>
          <a:sy n="130" d="100"/>
        </p:scale>
        <p:origin x="1992" y="-1998"/>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13" Type="http://schemas.openxmlformats.org/officeDocument/2006/relationships/slide" Target="slides/slide23.xml"/><Relationship Id="rId3" Type="http://schemas.openxmlformats.org/officeDocument/2006/relationships/slide" Target="slides/slide7.xml"/><Relationship Id="rId7" Type="http://schemas.openxmlformats.org/officeDocument/2006/relationships/slide" Target="slides/slide13.xml"/><Relationship Id="rId12" Type="http://schemas.openxmlformats.org/officeDocument/2006/relationships/slide" Target="slides/slide22.xml"/><Relationship Id="rId2" Type="http://schemas.openxmlformats.org/officeDocument/2006/relationships/slide" Target="slides/slide5.xml"/><Relationship Id="rId1" Type="http://schemas.openxmlformats.org/officeDocument/2006/relationships/slide" Target="slides/slide3.xml"/><Relationship Id="rId6" Type="http://schemas.openxmlformats.org/officeDocument/2006/relationships/slide" Target="slides/slide12.xml"/><Relationship Id="rId11" Type="http://schemas.openxmlformats.org/officeDocument/2006/relationships/slide" Target="slides/slide18.xml"/><Relationship Id="rId5" Type="http://schemas.openxmlformats.org/officeDocument/2006/relationships/slide" Target="slides/slide10.xml"/><Relationship Id="rId10" Type="http://schemas.openxmlformats.org/officeDocument/2006/relationships/slide" Target="slides/slide16.xml"/><Relationship Id="rId4" Type="http://schemas.openxmlformats.org/officeDocument/2006/relationships/slide" Target="slides/slide8.xml"/><Relationship Id="rId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1"/>
            <a:ext cx="2970412" cy="529038"/>
          </a:xfrm>
          <a:prstGeom prst="rect">
            <a:avLst/>
          </a:prstGeom>
          <a:noFill/>
          <a:ln w="9525">
            <a:noFill/>
            <a:miter lim="800000"/>
            <a:headEnd/>
            <a:tailEnd/>
          </a:ln>
          <a:effectLst/>
        </p:spPr>
        <p:txBody>
          <a:bodyPr vert="horz" wrap="none" lIns="92659" tIns="46330" rIns="92659" bIns="46330" numCol="1" anchor="ctr" anchorCtr="0" compatLnSpc="1">
            <a:prstTxWarp prst="textNoShape">
              <a:avLst/>
            </a:prstTxWarp>
          </a:bodyPr>
          <a:lstStyle>
            <a:lvl1pPr defTabSz="923952" eaLnBrk="0" hangingPunct="0">
              <a:lnSpc>
                <a:spcPts val="2022"/>
              </a:lnSpc>
              <a:spcBef>
                <a:spcPts val="2022"/>
              </a:spcBef>
              <a:spcAft>
                <a:spcPct val="0"/>
              </a:spcAft>
              <a:buClr>
                <a:schemeClr val="tx1"/>
              </a:buClr>
              <a:buSzTx/>
              <a:buFontTx/>
              <a:buNone/>
              <a:defRPr sz="1200">
                <a:latin typeface="Arial" charset="0"/>
                <a:cs typeface="+mn-cs"/>
              </a:defRPr>
            </a:lvl1pPr>
          </a:lstStyle>
          <a:p>
            <a:pPr>
              <a:defRPr/>
            </a:pPr>
            <a:endParaRPr lang="en-GB"/>
          </a:p>
        </p:txBody>
      </p:sp>
      <p:sp>
        <p:nvSpPr>
          <p:cNvPr id="81923" name="Rectangle 3"/>
          <p:cNvSpPr>
            <a:spLocks noGrp="1" noChangeArrowheads="1"/>
          </p:cNvSpPr>
          <p:nvPr>
            <p:ph type="dt" sz="quarter" idx="1"/>
          </p:nvPr>
        </p:nvSpPr>
        <p:spPr bwMode="auto">
          <a:xfrm>
            <a:off x="3887558" y="1"/>
            <a:ext cx="2895835" cy="529038"/>
          </a:xfrm>
          <a:prstGeom prst="rect">
            <a:avLst/>
          </a:prstGeom>
          <a:noFill/>
          <a:ln w="9525">
            <a:noFill/>
            <a:miter lim="800000"/>
            <a:headEnd/>
            <a:tailEnd/>
          </a:ln>
          <a:effectLst/>
        </p:spPr>
        <p:txBody>
          <a:bodyPr vert="horz" wrap="none" lIns="92659" tIns="46330" rIns="92659" bIns="46330" numCol="1" anchor="ctr" anchorCtr="0" compatLnSpc="1">
            <a:prstTxWarp prst="textNoShape">
              <a:avLst/>
            </a:prstTxWarp>
          </a:bodyPr>
          <a:lstStyle>
            <a:lvl1pPr algn="r" defTabSz="923952" eaLnBrk="0" hangingPunct="0">
              <a:lnSpc>
                <a:spcPts val="2022"/>
              </a:lnSpc>
              <a:spcBef>
                <a:spcPts val="2022"/>
              </a:spcBef>
              <a:spcAft>
                <a:spcPct val="0"/>
              </a:spcAft>
              <a:buClr>
                <a:schemeClr val="tx1"/>
              </a:buClr>
              <a:buSzTx/>
              <a:buFontTx/>
              <a:buNone/>
              <a:defRPr sz="1200">
                <a:latin typeface="Arial" charset="0"/>
                <a:cs typeface="+mn-cs"/>
              </a:defRPr>
            </a:lvl1pPr>
          </a:lstStyle>
          <a:p>
            <a:pPr>
              <a:defRPr/>
            </a:pPr>
            <a:endParaRPr lang="en-GB"/>
          </a:p>
        </p:txBody>
      </p:sp>
      <p:sp>
        <p:nvSpPr>
          <p:cNvPr id="81924" name="Rectangle 4"/>
          <p:cNvSpPr>
            <a:spLocks noGrp="1" noChangeArrowheads="1"/>
          </p:cNvSpPr>
          <p:nvPr>
            <p:ph type="ftr" sz="quarter" idx="2"/>
          </p:nvPr>
        </p:nvSpPr>
        <p:spPr bwMode="auto">
          <a:xfrm>
            <a:off x="0" y="9391218"/>
            <a:ext cx="2970412" cy="527454"/>
          </a:xfrm>
          <a:prstGeom prst="rect">
            <a:avLst/>
          </a:prstGeom>
          <a:noFill/>
          <a:ln w="9525">
            <a:noFill/>
            <a:miter lim="800000"/>
            <a:headEnd/>
            <a:tailEnd/>
          </a:ln>
          <a:effectLst/>
        </p:spPr>
        <p:txBody>
          <a:bodyPr vert="horz" wrap="none" lIns="92659" tIns="46330" rIns="92659" bIns="46330" numCol="1" anchor="b" anchorCtr="0" compatLnSpc="1">
            <a:prstTxWarp prst="textNoShape">
              <a:avLst/>
            </a:prstTxWarp>
          </a:bodyPr>
          <a:lstStyle>
            <a:lvl1pPr defTabSz="923952" eaLnBrk="0" hangingPunct="0">
              <a:lnSpc>
                <a:spcPts val="2022"/>
              </a:lnSpc>
              <a:spcBef>
                <a:spcPts val="2022"/>
              </a:spcBef>
              <a:spcAft>
                <a:spcPct val="0"/>
              </a:spcAft>
              <a:buClr>
                <a:schemeClr val="tx1"/>
              </a:buClr>
              <a:buSzTx/>
              <a:buFontTx/>
              <a:buNone/>
              <a:defRPr sz="1200">
                <a:latin typeface="Arial" charset="0"/>
                <a:cs typeface="+mn-cs"/>
              </a:defRPr>
            </a:lvl1pPr>
          </a:lstStyle>
          <a:p>
            <a:pPr>
              <a:defRPr/>
            </a:pPr>
            <a:endParaRPr lang="en-GB"/>
          </a:p>
        </p:txBody>
      </p:sp>
      <p:sp>
        <p:nvSpPr>
          <p:cNvPr id="81925" name="Rectangle 5"/>
          <p:cNvSpPr>
            <a:spLocks noGrp="1" noChangeArrowheads="1"/>
          </p:cNvSpPr>
          <p:nvPr>
            <p:ph type="sldNum" sz="quarter" idx="3"/>
          </p:nvPr>
        </p:nvSpPr>
        <p:spPr bwMode="auto">
          <a:xfrm>
            <a:off x="3887558" y="9391218"/>
            <a:ext cx="2895835" cy="527454"/>
          </a:xfrm>
          <a:prstGeom prst="rect">
            <a:avLst/>
          </a:prstGeom>
          <a:noFill/>
          <a:ln w="9525">
            <a:noFill/>
            <a:miter lim="800000"/>
            <a:headEnd/>
            <a:tailEnd/>
          </a:ln>
          <a:effectLst/>
        </p:spPr>
        <p:txBody>
          <a:bodyPr vert="horz" wrap="none" lIns="92659" tIns="46330" rIns="92659" bIns="46330" numCol="1" anchor="b" anchorCtr="0" compatLnSpc="1">
            <a:prstTxWarp prst="textNoShape">
              <a:avLst/>
            </a:prstTxWarp>
          </a:bodyPr>
          <a:lstStyle>
            <a:lvl1pPr algn="r" defTabSz="923952" eaLnBrk="0" hangingPunct="0">
              <a:lnSpc>
                <a:spcPts val="2022"/>
              </a:lnSpc>
              <a:spcBef>
                <a:spcPts val="2022"/>
              </a:spcBef>
              <a:spcAft>
                <a:spcPct val="0"/>
              </a:spcAft>
              <a:buClr>
                <a:schemeClr val="tx1"/>
              </a:buClr>
              <a:buSzTx/>
              <a:buFontTx/>
              <a:buNone/>
              <a:defRPr sz="1200">
                <a:latin typeface="Arial" charset="0"/>
                <a:cs typeface="+mn-cs"/>
              </a:defRPr>
            </a:lvl1pPr>
          </a:lstStyle>
          <a:p>
            <a:pPr>
              <a:defRPr/>
            </a:pPr>
            <a:fld id="{0F48F1DC-B73F-437C-9B14-FA6254BAE951}" type="slidenum">
              <a:rPr lang="en-GB"/>
              <a:pPr>
                <a:defRPr/>
              </a:pPr>
              <a:t>‹#›</a:t>
            </a:fld>
            <a:endParaRPr lang="en-GB"/>
          </a:p>
        </p:txBody>
      </p:sp>
    </p:spTree>
    <p:extLst>
      <p:ext uri="{BB962C8B-B14F-4D97-AF65-F5344CB8AC3E}">
        <p14:creationId xmlns:p14="http://schemas.microsoft.com/office/powerpoint/2010/main" val="3534760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2929156" cy="465680"/>
          </a:xfrm>
          <a:prstGeom prst="rect">
            <a:avLst/>
          </a:prstGeom>
          <a:noFill/>
          <a:ln w="9525">
            <a:noFill/>
            <a:miter lim="800000"/>
            <a:headEnd/>
            <a:tailEnd/>
          </a:ln>
          <a:effectLst/>
        </p:spPr>
        <p:txBody>
          <a:bodyPr vert="horz" wrap="square" lIns="94218" tIns="47108" rIns="94218" bIns="47108" numCol="1" anchor="t" anchorCtr="0" compatLnSpc="1">
            <a:prstTxWarp prst="textNoShape">
              <a:avLst/>
            </a:prstTxWarp>
          </a:bodyPr>
          <a:lstStyle>
            <a:lvl1pPr defTabSz="941384" eaLnBrk="0" hangingPunct="0">
              <a:lnSpc>
                <a:spcPct val="100000"/>
              </a:lnSpc>
              <a:spcAft>
                <a:spcPct val="0"/>
              </a:spcAft>
              <a:buClrTx/>
              <a:buSzTx/>
              <a:buFontTx/>
              <a:buNone/>
              <a:defRPr sz="800" b="0">
                <a:latin typeface="Arial" charset="0"/>
                <a:cs typeface="+mn-cs"/>
              </a:defRPr>
            </a:lvl1pPr>
          </a:lstStyle>
          <a:p>
            <a:pPr>
              <a:defRPr/>
            </a:pPr>
            <a:endParaRPr lang="en-GB"/>
          </a:p>
        </p:txBody>
      </p:sp>
      <p:sp>
        <p:nvSpPr>
          <p:cNvPr id="15363" name="Rectangle 3"/>
          <p:cNvSpPr>
            <a:spLocks noGrp="1" noChangeArrowheads="1"/>
          </p:cNvSpPr>
          <p:nvPr>
            <p:ph type="dt" idx="1"/>
          </p:nvPr>
        </p:nvSpPr>
        <p:spPr bwMode="auto">
          <a:xfrm>
            <a:off x="3852650" y="1"/>
            <a:ext cx="2930743" cy="465680"/>
          </a:xfrm>
          <a:prstGeom prst="rect">
            <a:avLst/>
          </a:prstGeom>
          <a:noFill/>
          <a:ln w="9525">
            <a:noFill/>
            <a:miter lim="800000"/>
            <a:headEnd/>
            <a:tailEnd/>
          </a:ln>
          <a:effectLst/>
        </p:spPr>
        <p:txBody>
          <a:bodyPr vert="horz" wrap="square" lIns="94218" tIns="47108" rIns="94218" bIns="47108" numCol="1" anchor="t" anchorCtr="0" compatLnSpc="1">
            <a:prstTxWarp prst="textNoShape">
              <a:avLst/>
            </a:prstTxWarp>
          </a:bodyPr>
          <a:lstStyle>
            <a:lvl1pPr algn="r" defTabSz="941384" eaLnBrk="0" hangingPunct="0">
              <a:lnSpc>
                <a:spcPct val="100000"/>
              </a:lnSpc>
              <a:spcAft>
                <a:spcPct val="0"/>
              </a:spcAft>
              <a:buClrTx/>
              <a:buSzTx/>
              <a:buFontTx/>
              <a:buNone/>
              <a:defRPr sz="800" b="0">
                <a:latin typeface="Arial" charset="0"/>
                <a:cs typeface="+mn-cs"/>
              </a:defRPr>
            </a:lvl1pPr>
          </a:lstStyle>
          <a:p>
            <a:pPr>
              <a:defRPr/>
            </a:pPr>
            <a:endParaRPr lang="en-GB"/>
          </a:p>
        </p:txBody>
      </p:sp>
      <p:sp>
        <p:nvSpPr>
          <p:cNvPr id="25604" name="Rectangle 4"/>
          <p:cNvSpPr>
            <a:spLocks noGrp="1" noRot="1" noChangeAspect="1" noChangeArrowheads="1" noTextEdit="1"/>
          </p:cNvSpPr>
          <p:nvPr>
            <p:ph type="sldImg" idx="2"/>
          </p:nvPr>
        </p:nvSpPr>
        <p:spPr bwMode="auto">
          <a:xfrm>
            <a:off x="920750" y="771525"/>
            <a:ext cx="4946650" cy="37099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23494" y="4715409"/>
            <a:ext cx="4934819" cy="128240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GB" noProof="0"/>
              <a:t>Click to edit Master text styles</a:t>
            </a:r>
          </a:p>
          <a:p>
            <a:pPr lvl="1"/>
            <a:r>
              <a:rPr lang="en-GB" noProof="0"/>
              <a:t>Second level</a:t>
            </a:r>
          </a:p>
          <a:p>
            <a:pPr lvl="2"/>
            <a:r>
              <a:rPr lang="en-GB" noProof="0"/>
              <a:t>Third level</a:t>
            </a:r>
          </a:p>
        </p:txBody>
      </p:sp>
      <p:sp>
        <p:nvSpPr>
          <p:cNvPr id="15366" name="Rectangle 6"/>
          <p:cNvSpPr>
            <a:spLocks noGrp="1" noChangeArrowheads="1"/>
          </p:cNvSpPr>
          <p:nvPr>
            <p:ph type="ftr" sz="quarter" idx="4"/>
          </p:nvPr>
        </p:nvSpPr>
        <p:spPr bwMode="auto">
          <a:xfrm>
            <a:off x="1" y="9427649"/>
            <a:ext cx="2929156" cy="465680"/>
          </a:xfrm>
          <a:prstGeom prst="rect">
            <a:avLst/>
          </a:prstGeom>
          <a:noFill/>
          <a:ln w="9525">
            <a:noFill/>
            <a:miter lim="800000"/>
            <a:headEnd/>
            <a:tailEnd/>
          </a:ln>
          <a:effectLst/>
        </p:spPr>
        <p:txBody>
          <a:bodyPr vert="horz" wrap="square" lIns="94218" tIns="47108" rIns="94218" bIns="47108" numCol="1" anchor="b" anchorCtr="0" compatLnSpc="1">
            <a:prstTxWarp prst="textNoShape">
              <a:avLst/>
            </a:prstTxWarp>
          </a:bodyPr>
          <a:lstStyle>
            <a:lvl1pPr defTabSz="941384" eaLnBrk="0" hangingPunct="0">
              <a:lnSpc>
                <a:spcPct val="100000"/>
              </a:lnSpc>
              <a:spcAft>
                <a:spcPct val="0"/>
              </a:spcAft>
              <a:buClrTx/>
              <a:buSzTx/>
              <a:buFontTx/>
              <a:buNone/>
              <a:defRPr sz="800" b="0">
                <a:latin typeface="Arial" charset="0"/>
                <a:cs typeface="+mn-cs"/>
              </a:defRPr>
            </a:lvl1pPr>
          </a:lstStyle>
          <a:p>
            <a:pPr>
              <a:defRPr/>
            </a:pPr>
            <a:endParaRPr lang="en-GB"/>
          </a:p>
        </p:txBody>
      </p:sp>
      <p:sp>
        <p:nvSpPr>
          <p:cNvPr id="15367" name="Rectangle 7"/>
          <p:cNvSpPr>
            <a:spLocks noGrp="1" noChangeArrowheads="1"/>
          </p:cNvSpPr>
          <p:nvPr>
            <p:ph type="sldNum" sz="quarter" idx="5"/>
          </p:nvPr>
        </p:nvSpPr>
        <p:spPr bwMode="auto">
          <a:xfrm>
            <a:off x="3852650" y="9427649"/>
            <a:ext cx="2930743" cy="465680"/>
          </a:xfrm>
          <a:prstGeom prst="rect">
            <a:avLst/>
          </a:prstGeom>
          <a:noFill/>
          <a:ln w="9525">
            <a:noFill/>
            <a:miter lim="800000"/>
            <a:headEnd/>
            <a:tailEnd/>
          </a:ln>
          <a:effectLst/>
        </p:spPr>
        <p:txBody>
          <a:bodyPr vert="horz" wrap="square" lIns="94218" tIns="47108" rIns="94218" bIns="47108" numCol="1" anchor="b" anchorCtr="0" compatLnSpc="1">
            <a:prstTxWarp prst="textNoShape">
              <a:avLst/>
            </a:prstTxWarp>
          </a:bodyPr>
          <a:lstStyle>
            <a:lvl1pPr algn="r" defTabSz="941384" eaLnBrk="0" hangingPunct="0">
              <a:lnSpc>
                <a:spcPct val="100000"/>
              </a:lnSpc>
              <a:spcAft>
                <a:spcPct val="0"/>
              </a:spcAft>
              <a:buClrTx/>
              <a:buSzTx/>
              <a:buFontTx/>
              <a:buNone/>
              <a:defRPr sz="800" b="0">
                <a:latin typeface="Arial" charset="0"/>
                <a:cs typeface="+mn-cs"/>
              </a:defRPr>
            </a:lvl1pPr>
          </a:lstStyle>
          <a:p>
            <a:pPr>
              <a:defRPr/>
            </a:pPr>
            <a:fld id="{42DEFC08-9DB0-4DA4-95AE-983B66AABABE}" type="slidenum">
              <a:rPr lang="en-GB"/>
              <a:pPr>
                <a:defRPr/>
              </a:pPr>
              <a:t>‹#›</a:t>
            </a:fld>
            <a:endParaRPr lang="en-GB"/>
          </a:p>
        </p:txBody>
      </p:sp>
    </p:spTree>
    <p:extLst>
      <p:ext uri="{BB962C8B-B14F-4D97-AF65-F5344CB8AC3E}">
        <p14:creationId xmlns:p14="http://schemas.microsoft.com/office/powerpoint/2010/main" val="1583017297"/>
      </p:ext>
    </p:extLst>
  </p:cSld>
  <p:clrMap bg1="lt1" tx1="dk1" bg2="lt2" tx2="dk2" accent1="accent1" accent2="accent2" accent3="accent3" accent4="accent4" accent5="accent5" accent6="accent6" hlink="hlink" folHlink="folHlink"/>
  <p:notesStyle>
    <a:lvl1pPr algn="l" rtl="0" eaLnBrk="0" fontAlgn="base" hangingPunct="0">
      <a:lnSpc>
        <a:spcPts val="2000"/>
      </a:lnSpc>
      <a:spcBef>
        <a:spcPts val="2000"/>
      </a:spcBef>
      <a:spcAft>
        <a:spcPct val="0"/>
      </a:spcAft>
      <a:buClr>
        <a:schemeClr val="bg1"/>
      </a:buClr>
      <a:buSzPct val="25000"/>
      <a:buFont typeface="Wingdings" pitchFamily="2" charset="2"/>
      <a:defRPr sz="1700" b="1" kern="1200">
        <a:solidFill>
          <a:schemeClr val="tx1"/>
        </a:solidFill>
        <a:latin typeface="Arial" charset="0"/>
        <a:ea typeface="+mn-ea"/>
        <a:cs typeface="+mn-cs"/>
      </a:defRPr>
    </a:lvl1pPr>
    <a:lvl2pPr marL="371475" indent="-369888" algn="l" rtl="0" eaLnBrk="0" fontAlgn="base" hangingPunct="0">
      <a:lnSpc>
        <a:spcPts val="2000"/>
      </a:lnSpc>
      <a:spcBef>
        <a:spcPts val="2000"/>
      </a:spcBef>
      <a:spcAft>
        <a:spcPct val="0"/>
      </a:spcAft>
      <a:buClr>
        <a:srgbClr val="CF1A07"/>
      </a:buClr>
      <a:buFont typeface="Wingdings" pitchFamily="2" charset="2"/>
      <a:buChar char="l"/>
      <a:defRPr sz="1700" kern="1200">
        <a:solidFill>
          <a:schemeClr val="tx1"/>
        </a:solidFill>
        <a:latin typeface="Arial" charset="0"/>
        <a:ea typeface="+mn-ea"/>
        <a:cs typeface="+mn-cs"/>
      </a:defRPr>
    </a:lvl2pPr>
    <a:lvl3pPr marL="571500" indent="-198438"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3pPr>
    <a:lvl4pPr marL="16002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4pPr>
    <a:lvl5pPr marL="20574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97516CE5-8CF1-4FD2-844A-7D5D746A73BB}" type="slidenum">
              <a:rPr lang="en-GB" smtClean="0">
                <a:cs typeface="Arial" charset="0"/>
              </a:rPr>
              <a:pPr/>
              <a:t>1</a:t>
            </a:fld>
            <a:endParaRPr lang="en-GB" dirty="0" smtClean="0">
              <a:cs typeface="Arial" charset="0"/>
            </a:endParaRPr>
          </a:p>
        </p:txBody>
      </p:sp>
      <p:sp>
        <p:nvSpPr>
          <p:cNvPr id="27650" name="Rectangle 2"/>
          <p:cNvSpPr>
            <a:spLocks noGrp="1" noRot="1" noChangeAspect="1" noChangeArrowheads="1" noTextEdit="1"/>
          </p:cNvSpPr>
          <p:nvPr>
            <p:ph type="sldImg"/>
          </p:nvPr>
        </p:nvSpPr>
        <p:spPr>
          <a:xfrm>
            <a:off x="922338" y="742950"/>
            <a:ext cx="4951412" cy="3714750"/>
          </a:xfrm>
          <a:ln/>
        </p:spPr>
      </p:sp>
      <p:sp>
        <p:nvSpPr>
          <p:cNvPr id="2" name="Notes Placeholder 1"/>
          <p:cNvSpPr>
            <a:spLocks noGrp="1"/>
          </p:cNvSpPr>
          <p:nvPr>
            <p:ph type="body" sz="quarter" idx="10"/>
          </p:nvPr>
        </p:nvSpPr>
        <p:spPr/>
        <p:txBody>
          <a:bodyPr/>
          <a:lstStyle/>
          <a:p>
            <a:endParaRPr lang="en-IE" dirty="0"/>
          </a:p>
        </p:txBody>
      </p:sp>
    </p:spTree>
    <p:extLst>
      <p:ext uri="{BB962C8B-B14F-4D97-AF65-F5344CB8AC3E}">
        <p14:creationId xmlns:p14="http://schemas.microsoft.com/office/powerpoint/2010/main" val="16170437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txBox="1">
            <a:spLocks noGrp="1" noChangeArrowheads="1"/>
          </p:cNvSpPr>
          <p:nvPr/>
        </p:nvSpPr>
        <p:spPr bwMode="auto">
          <a:xfrm>
            <a:off x="3852650" y="9427649"/>
            <a:ext cx="2930743" cy="465680"/>
          </a:xfrm>
          <a:prstGeom prst="rect">
            <a:avLst/>
          </a:prstGeom>
          <a:noFill/>
          <a:ln w="9525">
            <a:noFill/>
            <a:miter lim="800000"/>
            <a:headEnd/>
            <a:tailEnd/>
          </a:ln>
        </p:spPr>
        <p:txBody>
          <a:bodyPr lIns="94210" tIns="47104" rIns="94210" bIns="47104" anchor="b"/>
          <a:lstStyle/>
          <a:p>
            <a:pPr algn="r" defTabSz="941302" eaLnBrk="0" hangingPunct="0"/>
            <a:fld id="{A9D94382-3D2A-4A36-BE4D-08887275C28B}" type="slidenum">
              <a:rPr lang="en-GB" sz="800" b="0"/>
              <a:pPr algn="r" defTabSz="941302" eaLnBrk="0" hangingPunct="0"/>
              <a:t>10</a:t>
            </a:fld>
            <a:endParaRPr lang="en-GB" sz="800" b="0" dirty="0"/>
          </a:p>
        </p:txBody>
      </p:sp>
      <p:sp>
        <p:nvSpPr>
          <p:cNvPr id="39938" name="Rectangle 2"/>
          <p:cNvSpPr>
            <a:spLocks noGrp="1" noRot="1" noChangeAspect="1" noChangeArrowheads="1" noTextEdit="1"/>
          </p:cNvSpPr>
          <p:nvPr>
            <p:ph type="sldImg"/>
          </p:nvPr>
        </p:nvSpPr>
        <p:spPr>
          <a:xfrm>
            <a:off x="922338" y="742950"/>
            <a:ext cx="4951412" cy="3714750"/>
          </a:xfrm>
          <a:ln/>
        </p:spPr>
      </p:sp>
      <p:sp>
        <p:nvSpPr>
          <p:cNvPr id="4" name="Rectangle 3"/>
          <p:cNvSpPr txBox="1">
            <a:spLocks noChangeArrowheads="1"/>
          </p:cNvSpPr>
          <p:nvPr/>
        </p:nvSpPr>
        <p:spPr bwMode="auto">
          <a:xfrm>
            <a:off x="747714" y="4577557"/>
            <a:ext cx="5310083" cy="460126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rtl="0" eaLnBrk="0" fontAlgn="base" hangingPunct="0">
              <a:lnSpc>
                <a:spcPts val="2000"/>
              </a:lnSpc>
              <a:spcBef>
                <a:spcPts val="2000"/>
              </a:spcBef>
              <a:spcAft>
                <a:spcPct val="0"/>
              </a:spcAft>
              <a:buClr>
                <a:schemeClr val="bg1"/>
              </a:buClr>
              <a:buSzPct val="25000"/>
              <a:buFont typeface="Wingdings" pitchFamily="2" charset="2"/>
              <a:defRPr sz="1700" b="1" kern="1200">
                <a:solidFill>
                  <a:schemeClr val="tx1"/>
                </a:solidFill>
                <a:latin typeface="Arial" charset="0"/>
                <a:ea typeface="+mn-ea"/>
                <a:cs typeface="+mn-cs"/>
              </a:defRPr>
            </a:lvl1pPr>
            <a:lvl2pPr marL="371475" indent="-369888" algn="l" rtl="0" eaLnBrk="0" fontAlgn="base" hangingPunct="0">
              <a:lnSpc>
                <a:spcPts val="2000"/>
              </a:lnSpc>
              <a:spcBef>
                <a:spcPts val="2000"/>
              </a:spcBef>
              <a:spcAft>
                <a:spcPct val="0"/>
              </a:spcAft>
              <a:buClr>
                <a:srgbClr val="CF1A07"/>
              </a:buClr>
              <a:buFont typeface="Wingdings" pitchFamily="2" charset="2"/>
              <a:buChar char="l"/>
              <a:defRPr sz="1700" kern="1200">
                <a:solidFill>
                  <a:schemeClr val="tx1"/>
                </a:solidFill>
                <a:latin typeface="Arial" charset="0"/>
                <a:ea typeface="+mn-ea"/>
                <a:cs typeface="+mn-cs"/>
              </a:defRPr>
            </a:lvl2pPr>
            <a:lvl3pPr marL="571500" indent="-198438"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3pPr>
            <a:lvl4pPr marL="16002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4pPr>
            <a:lvl5pPr marL="20574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eaLnBrk="1" hangingPunct="1">
              <a:lnSpc>
                <a:spcPct val="100000"/>
              </a:lnSpc>
              <a:spcBef>
                <a:spcPts val="1156"/>
              </a:spcBef>
            </a:pPr>
            <a:endParaRPr lang="en-IE" sz="1100" dirty="0" smtClean="0">
              <a:latin typeface="+mn-lt"/>
            </a:endParaRPr>
          </a:p>
          <a:p>
            <a:pPr eaLnBrk="1" hangingPunct="1">
              <a:lnSpc>
                <a:spcPct val="100000"/>
              </a:lnSpc>
              <a:spcBef>
                <a:spcPts val="1156"/>
              </a:spcBef>
            </a:pPr>
            <a:r>
              <a:rPr lang="en-US" sz="1100" b="0" dirty="0"/>
              <a:t>Slide number </a:t>
            </a:r>
            <a:r>
              <a:rPr lang="en-US" sz="1100" b="0" dirty="0" smtClean="0"/>
              <a:t>10  </a:t>
            </a:r>
            <a:r>
              <a:rPr lang="en-US" sz="1100" b="0" dirty="0"/>
              <a:t>translates those results into 2 </a:t>
            </a:r>
            <a:r>
              <a:rPr lang="en-US" sz="1100" b="0" dirty="0" smtClean="0"/>
              <a:t> key credit </a:t>
            </a:r>
            <a:r>
              <a:rPr lang="en-US" sz="1100" b="0" dirty="0"/>
              <a:t>metrics.  </a:t>
            </a:r>
            <a:endParaRPr lang="en-US" sz="1100" b="0" dirty="0" smtClean="0"/>
          </a:p>
          <a:p>
            <a:pPr eaLnBrk="1" hangingPunct="1">
              <a:lnSpc>
                <a:spcPct val="100000"/>
              </a:lnSpc>
              <a:spcBef>
                <a:spcPts val="1156"/>
              </a:spcBef>
            </a:pPr>
            <a:r>
              <a:rPr lang="en-US" sz="1100" b="0" dirty="0" smtClean="0"/>
              <a:t>The </a:t>
            </a:r>
            <a:r>
              <a:rPr lang="en-US" sz="1100" b="0" dirty="0"/>
              <a:t>first is </a:t>
            </a:r>
            <a:r>
              <a:rPr lang="en-US" sz="1100" b="0" dirty="0" smtClean="0"/>
              <a:t>gearing , so you can see that at 51% this was 4% better than the gearing of 55</a:t>
            </a:r>
            <a:r>
              <a:rPr lang="en-US" sz="1100" b="0" dirty="0"/>
              <a:t>% </a:t>
            </a:r>
            <a:r>
              <a:rPr lang="en-US" sz="1100" b="0" dirty="0" smtClean="0"/>
              <a:t>at the end of 2015, mainly </a:t>
            </a:r>
            <a:r>
              <a:rPr lang="en-US" sz="1100" b="0" dirty="0"/>
              <a:t>due to favorable foreign exchange movements in Sterling denominated debt  which is used to fund UK </a:t>
            </a:r>
            <a:r>
              <a:rPr lang="en-US" sz="1100" b="0" dirty="0" smtClean="0"/>
              <a:t>investments and   </a:t>
            </a:r>
            <a:endParaRPr lang="en-US" sz="1100" b="0" dirty="0"/>
          </a:p>
          <a:p>
            <a:pPr eaLnBrk="1" hangingPunct="1">
              <a:lnSpc>
                <a:spcPct val="100000"/>
              </a:lnSpc>
              <a:spcBef>
                <a:spcPts val="1156"/>
              </a:spcBef>
            </a:pPr>
            <a:r>
              <a:rPr lang="en-US" sz="1100" b="0" dirty="0" smtClean="0"/>
              <a:t>Secondly interest </a:t>
            </a:r>
            <a:r>
              <a:rPr lang="en-US" sz="1100" b="0" dirty="0"/>
              <a:t>cover, </a:t>
            </a:r>
            <a:r>
              <a:rPr lang="en-US" sz="1100" b="0" dirty="0" smtClean="0"/>
              <a:t>which at </a:t>
            </a:r>
            <a:r>
              <a:rPr lang="en-US" sz="1100" b="0" dirty="0" smtClean="0"/>
              <a:t>5.5 </a:t>
            </a:r>
            <a:r>
              <a:rPr lang="en-US" sz="1100" b="0" dirty="0" smtClean="0"/>
              <a:t>times in 2016 </a:t>
            </a:r>
            <a:r>
              <a:rPr lang="en-US" sz="1100" b="0" dirty="0" smtClean="0"/>
              <a:t>was </a:t>
            </a:r>
            <a:r>
              <a:rPr lang="en-US" sz="1100" b="0" dirty="0" smtClean="0"/>
              <a:t>better compared to 2015 at </a:t>
            </a:r>
            <a:r>
              <a:rPr lang="en-US" sz="1100" b="0" dirty="0" smtClean="0"/>
              <a:t>5.1</a:t>
            </a:r>
            <a:r>
              <a:rPr lang="en-US" sz="1100" b="0" dirty="0" smtClean="0"/>
              <a:t> times, </a:t>
            </a:r>
            <a:r>
              <a:rPr lang="en-US" sz="1100" b="0" dirty="0" smtClean="0"/>
              <a:t>due to lower interest </a:t>
            </a:r>
            <a:r>
              <a:rPr lang="en-US" sz="1100" b="0" dirty="0" smtClean="0"/>
              <a:t>costs.</a:t>
            </a:r>
            <a:endParaRPr lang="en-US" sz="1100" b="0" dirty="0"/>
          </a:p>
          <a:p>
            <a:pPr eaLnBrk="1" hangingPunct="1">
              <a:lnSpc>
                <a:spcPct val="100000"/>
              </a:lnSpc>
              <a:spcBef>
                <a:spcPts val="1156"/>
              </a:spcBef>
            </a:pPr>
            <a:r>
              <a:rPr lang="en-US" sz="1100" b="0" dirty="0" smtClean="0"/>
              <a:t>Adjusted Gearing and adjusted EBITDA Interest cover as calculated for ESB’s US Private Placement covenants also improved to 48% and 5.5 times respectively which are well within ESB’s US PP Covenant levels of &lt;67.5% for Gearing and 3.5 times Adjusted EBITDA interest cover  </a:t>
            </a:r>
          </a:p>
          <a:p>
            <a:pPr eaLnBrk="1" hangingPunct="1">
              <a:lnSpc>
                <a:spcPct val="100000"/>
              </a:lnSpc>
              <a:spcBef>
                <a:spcPts val="1156"/>
              </a:spcBef>
            </a:pPr>
            <a:r>
              <a:rPr lang="en-US" sz="1100" b="0" dirty="0" smtClean="0"/>
              <a:t>(US PP adjusted gearing and EDITDA interest cover are calculated based on a</a:t>
            </a:r>
            <a:r>
              <a:rPr lang="en-US" sz="1100" b="0" dirty="0" smtClean="0"/>
              <a:t> </a:t>
            </a:r>
            <a:r>
              <a:rPr lang="en-US" sz="1100" b="0" dirty="0"/>
              <a:t>U.K. GAAP 2002 </a:t>
            </a:r>
            <a:r>
              <a:rPr lang="en-US" sz="1100" b="0" dirty="0" smtClean="0"/>
              <a:t>basis, </a:t>
            </a:r>
            <a:r>
              <a:rPr lang="en-US" sz="1100" b="0" dirty="0"/>
              <a:t>because that is the basis on which it’s calculated for our U.S. private placement covenant</a:t>
            </a:r>
            <a:r>
              <a:rPr lang="en-US" sz="1100" b="0" dirty="0" smtClean="0"/>
              <a:t>.)  </a:t>
            </a:r>
            <a:endParaRPr lang="en-US" sz="1100" b="0" dirty="0"/>
          </a:p>
          <a:p>
            <a:pPr eaLnBrk="1" hangingPunct="1">
              <a:lnSpc>
                <a:spcPct val="100000"/>
              </a:lnSpc>
              <a:spcBef>
                <a:spcPts val="1156"/>
              </a:spcBef>
            </a:pPr>
            <a:r>
              <a:rPr lang="en-US" sz="1100" b="0" dirty="0" smtClean="0"/>
              <a:t>I’m going to </a:t>
            </a:r>
            <a:r>
              <a:rPr lang="en-US" sz="1100" b="0" dirty="0"/>
              <a:t>hand over to Ted now to go through the macro environment in Ireland </a:t>
            </a:r>
            <a:r>
              <a:rPr lang="en-US" sz="1100" b="0" dirty="0" smtClean="0"/>
              <a:t>and the UK and </a:t>
            </a:r>
            <a:r>
              <a:rPr lang="en-US" sz="1100" b="0" dirty="0"/>
              <a:t>go through some more detail in the individual business units</a:t>
            </a:r>
            <a:endParaRPr lang="en-IE" sz="1100" b="0" dirty="0">
              <a:latin typeface="+mn-lt"/>
            </a:endParaRPr>
          </a:p>
          <a:p>
            <a:pPr eaLnBrk="1" hangingPunct="1">
              <a:lnSpc>
                <a:spcPct val="100000"/>
              </a:lnSpc>
              <a:spcBef>
                <a:spcPts val="1156"/>
              </a:spcBef>
            </a:pPr>
            <a:endParaRPr lang="en-IE" sz="1100" dirty="0" smtClean="0">
              <a:latin typeface="+mn-lt"/>
            </a:endParaRPr>
          </a:p>
          <a:p>
            <a:pPr eaLnBrk="1" hangingPunct="1">
              <a:lnSpc>
                <a:spcPct val="100000"/>
              </a:lnSpc>
              <a:spcBef>
                <a:spcPts val="1156"/>
              </a:spcBef>
            </a:pPr>
            <a:endParaRPr lang="en-IE" sz="1100" b="0" dirty="0">
              <a:latin typeface="+mn-lt"/>
            </a:endParaRPr>
          </a:p>
          <a:p>
            <a:pPr eaLnBrk="1" hangingPunct="1">
              <a:lnSpc>
                <a:spcPct val="100000"/>
              </a:lnSpc>
              <a:spcBef>
                <a:spcPts val="1156"/>
              </a:spcBef>
            </a:pPr>
            <a:r>
              <a:rPr lang="en-IE" sz="1100" b="0" dirty="0">
                <a:latin typeface="+mn-lt"/>
              </a:rPr>
              <a:t> </a:t>
            </a:r>
          </a:p>
        </p:txBody>
      </p:sp>
    </p:spTree>
    <p:extLst>
      <p:ext uri="{BB962C8B-B14F-4D97-AF65-F5344CB8AC3E}">
        <p14:creationId xmlns:p14="http://schemas.microsoft.com/office/powerpoint/2010/main" val="1686031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3494" y="4715409"/>
            <a:ext cx="4934819" cy="1795363"/>
          </a:xfrm>
        </p:spPr>
        <p:txBody>
          <a:bodyPr/>
          <a:lstStyle/>
          <a:p>
            <a:r>
              <a:rPr lang="en-IE" b="0" dirty="0" smtClean="0"/>
              <a:t>Thanks Pat.  I am going to talk you through</a:t>
            </a:r>
          </a:p>
          <a:p>
            <a:pPr marL="285750" indent="-285750">
              <a:buFontTx/>
              <a:buChar char="-"/>
            </a:pPr>
            <a:r>
              <a:rPr lang="en-IE" b="0" dirty="0" smtClean="0"/>
              <a:t>An</a:t>
            </a:r>
            <a:r>
              <a:rPr lang="en-IE" b="0" baseline="0" dirty="0" smtClean="0"/>
              <a:t> update on the Irish and UK macro economic environment and</a:t>
            </a:r>
          </a:p>
          <a:p>
            <a:pPr marL="285750" indent="-285750">
              <a:buFontTx/>
              <a:buChar char="-"/>
            </a:pPr>
            <a:r>
              <a:rPr lang="en-IE" b="0" baseline="0" dirty="0" smtClean="0"/>
              <a:t>The 2016 financial highlights of ESB’s business segments</a:t>
            </a:r>
            <a:endParaRPr lang="en-IE" b="0" dirty="0"/>
          </a:p>
        </p:txBody>
      </p:sp>
      <p:sp>
        <p:nvSpPr>
          <p:cNvPr id="4" name="Slide Number Placeholder 3"/>
          <p:cNvSpPr>
            <a:spLocks noGrp="1"/>
          </p:cNvSpPr>
          <p:nvPr>
            <p:ph type="sldNum" sz="quarter" idx="10"/>
          </p:nvPr>
        </p:nvSpPr>
        <p:spPr/>
        <p:txBody>
          <a:bodyPr/>
          <a:lstStyle/>
          <a:p>
            <a:pPr>
              <a:defRPr/>
            </a:pPr>
            <a:fld id="{F5E9CABF-601B-414B-8E09-0095E1B3560E}" type="slidenum">
              <a:rPr lang="en-GB" smtClean="0"/>
              <a:pPr>
                <a:defRPr/>
              </a:pPr>
              <a:t>11</a:t>
            </a:fld>
            <a:endParaRPr lang="en-GB" dirty="0"/>
          </a:p>
        </p:txBody>
      </p:sp>
    </p:spTree>
    <p:extLst>
      <p:ext uri="{BB962C8B-B14F-4D97-AF65-F5344CB8AC3E}">
        <p14:creationId xmlns:p14="http://schemas.microsoft.com/office/powerpoint/2010/main" val="1967666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txBox="1">
            <a:spLocks noGrp="1" noChangeArrowheads="1"/>
          </p:cNvSpPr>
          <p:nvPr/>
        </p:nvSpPr>
        <p:spPr bwMode="auto">
          <a:xfrm>
            <a:off x="3852651" y="9427649"/>
            <a:ext cx="2930743" cy="465680"/>
          </a:xfrm>
          <a:prstGeom prst="rect">
            <a:avLst/>
          </a:prstGeom>
          <a:noFill/>
          <a:ln w="9525">
            <a:noFill/>
            <a:miter lim="800000"/>
            <a:headEnd/>
            <a:tailEnd/>
          </a:ln>
        </p:spPr>
        <p:txBody>
          <a:bodyPr lIns="94202" tIns="47100" rIns="94202" bIns="47100" anchor="b"/>
          <a:lstStyle/>
          <a:p>
            <a:pPr algn="r" defTabSz="941220" eaLnBrk="0" hangingPunct="0"/>
            <a:fld id="{B575AF49-689C-42A5-A729-DAE5481C7047}" type="slidenum">
              <a:rPr lang="en-GB" sz="800" b="0">
                <a:solidFill>
                  <a:prstClr val="black"/>
                </a:solidFill>
              </a:rPr>
              <a:pPr algn="r" defTabSz="941220" eaLnBrk="0" hangingPunct="0"/>
              <a:t>12</a:t>
            </a:fld>
            <a:endParaRPr lang="en-GB" sz="800" b="0" dirty="0">
              <a:solidFill>
                <a:prstClr val="black"/>
              </a:solidFill>
            </a:endParaRPr>
          </a:p>
        </p:txBody>
      </p:sp>
      <p:sp>
        <p:nvSpPr>
          <p:cNvPr id="45058" name="Rectangle 2"/>
          <p:cNvSpPr>
            <a:spLocks noGrp="1" noRot="1" noChangeAspect="1" noChangeArrowheads="1" noTextEdit="1"/>
          </p:cNvSpPr>
          <p:nvPr>
            <p:ph type="sldImg"/>
          </p:nvPr>
        </p:nvSpPr>
        <p:spPr>
          <a:xfrm>
            <a:off x="923925" y="744538"/>
            <a:ext cx="4948238" cy="3713162"/>
          </a:xfrm>
          <a:ln/>
        </p:spPr>
      </p:sp>
      <p:sp>
        <p:nvSpPr>
          <p:cNvPr id="2" name="Notes Placeholder 1"/>
          <p:cNvSpPr>
            <a:spLocks noGrp="1"/>
          </p:cNvSpPr>
          <p:nvPr>
            <p:ph type="body" sz="quarter" idx="10"/>
          </p:nvPr>
        </p:nvSpPr>
        <p:spPr>
          <a:xfrm>
            <a:off x="266701" y="4576513"/>
            <a:ext cx="6516693" cy="5899051"/>
          </a:xfrm>
        </p:spPr>
        <p:txBody>
          <a:bodyPr/>
          <a:lstStyle/>
          <a:p>
            <a:r>
              <a:rPr lang="en-IE" sz="1100" b="0" dirty="0"/>
              <a:t>Turning to slide </a:t>
            </a:r>
            <a:r>
              <a:rPr lang="en-IE" sz="1100" b="0" dirty="0" smtClean="0"/>
              <a:t>12  the </a:t>
            </a:r>
            <a:r>
              <a:rPr lang="en-IE" sz="1100" b="0" dirty="0"/>
              <a:t>Irish economy continued to perform</a:t>
            </a:r>
            <a:r>
              <a:rPr lang="en-IE" sz="1100" b="0" baseline="0" dirty="0"/>
              <a:t> strongly with </a:t>
            </a:r>
            <a:r>
              <a:rPr lang="en-IE" sz="1100" b="0" baseline="0" dirty="0" smtClean="0"/>
              <a:t>GDP </a:t>
            </a:r>
            <a:r>
              <a:rPr lang="en-IE" sz="1100" b="0" baseline="0" dirty="0"/>
              <a:t>growth of </a:t>
            </a:r>
            <a:r>
              <a:rPr lang="en-IE" sz="1100" b="0" baseline="0" dirty="0" smtClean="0"/>
              <a:t>about </a:t>
            </a:r>
            <a:r>
              <a:rPr lang="en-IE" sz="1100" b="0" dirty="0" smtClean="0"/>
              <a:t>6.6</a:t>
            </a:r>
            <a:r>
              <a:rPr lang="en-IE" sz="1100" b="0" baseline="0" dirty="0" smtClean="0"/>
              <a:t>% </a:t>
            </a:r>
            <a:r>
              <a:rPr lang="en-IE" sz="1100" b="0" baseline="0" dirty="0"/>
              <a:t>in 2016 and </a:t>
            </a:r>
            <a:r>
              <a:rPr lang="en-IE" sz="1100" b="0" baseline="0" dirty="0" smtClean="0"/>
              <a:t>forecast growth of</a:t>
            </a:r>
            <a:r>
              <a:rPr lang="en-IE" sz="1100" b="0" dirty="0" smtClean="0"/>
              <a:t> </a:t>
            </a:r>
            <a:r>
              <a:rPr lang="en-IE" sz="1100" b="0" baseline="0" dirty="0" smtClean="0"/>
              <a:t>3.3% </a:t>
            </a:r>
            <a:r>
              <a:rPr lang="en-IE" sz="1100" b="0" baseline="0" dirty="0"/>
              <a:t>in 2017.</a:t>
            </a:r>
            <a:r>
              <a:rPr lang="en-IE" sz="1100" b="0" dirty="0"/>
              <a:t>                                                                    </a:t>
            </a:r>
            <a:r>
              <a:rPr lang="en-IE" sz="1100" b="0" dirty="0" smtClean="0"/>
              <a:t>                                                       </a:t>
            </a:r>
            <a:r>
              <a:rPr lang="en-IE" sz="1100" b="0" baseline="0" dirty="0" smtClean="0"/>
              <a:t>This </a:t>
            </a:r>
            <a:r>
              <a:rPr lang="en-IE" sz="1100" b="0" baseline="0" dirty="0"/>
              <a:t>is broad based growth with all sectors showing improvement </a:t>
            </a:r>
            <a:r>
              <a:rPr lang="en-IE" sz="1100" b="0" baseline="0" dirty="0" smtClean="0"/>
              <a:t>(with </a:t>
            </a:r>
            <a:r>
              <a:rPr lang="en-IE" sz="1100" b="0" baseline="0" dirty="0"/>
              <a:t>increasing personal consumption and employment </a:t>
            </a:r>
            <a:r>
              <a:rPr lang="en-IE" sz="1100" b="0" baseline="0" dirty="0" smtClean="0"/>
              <a:t>:</a:t>
            </a:r>
            <a:r>
              <a:rPr lang="en-IE" sz="1100" b="0" dirty="0" smtClean="0"/>
              <a:t> </a:t>
            </a:r>
            <a:r>
              <a:rPr lang="en-IE" sz="1100" b="0" baseline="0" dirty="0" smtClean="0"/>
              <a:t>personal </a:t>
            </a:r>
            <a:r>
              <a:rPr lang="en-IE" sz="1100" b="0" baseline="0" dirty="0"/>
              <a:t>consumption </a:t>
            </a:r>
            <a:r>
              <a:rPr lang="en-IE" sz="1100" b="0" baseline="0" dirty="0" smtClean="0"/>
              <a:t>+</a:t>
            </a:r>
            <a:r>
              <a:rPr lang="en-IE" sz="1100" b="0" dirty="0" smtClean="0"/>
              <a:t>2.2</a:t>
            </a:r>
            <a:r>
              <a:rPr lang="en-IE" sz="1100" b="0" baseline="0" dirty="0" smtClean="0"/>
              <a:t>% </a:t>
            </a:r>
            <a:r>
              <a:rPr lang="en-IE" sz="1100" b="0" baseline="0" dirty="0"/>
              <a:t>2016, </a:t>
            </a:r>
            <a:r>
              <a:rPr lang="en-IE" sz="1100" b="0" baseline="0" dirty="0" smtClean="0"/>
              <a:t>+2.5% </a:t>
            </a:r>
            <a:r>
              <a:rPr lang="en-IE" sz="1100" b="0" baseline="0" dirty="0"/>
              <a:t>‘</a:t>
            </a:r>
            <a:r>
              <a:rPr lang="en-IE" sz="1100" b="0" baseline="0" dirty="0" smtClean="0"/>
              <a:t>17 </a:t>
            </a:r>
            <a:r>
              <a:rPr lang="en-IE" sz="1100" b="0" baseline="0" dirty="0"/>
              <a:t>, + </a:t>
            </a:r>
            <a:r>
              <a:rPr lang="en-IE" sz="1100" b="0" baseline="0" dirty="0" smtClean="0"/>
              <a:t>2% ’18</a:t>
            </a:r>
            <a:r>
              <a:rPr lang="en-IE" sz="1100" b="0" dirty="0" smtClean="0"/>
              <a:t> and unemployment falling to about </a:t>
            </a:r>
            <a:r>
              <a:rPr lang="en-IE" sz="1100" b="0" dirty="0" smtClean="0"/>
              <a:t>6.6% </a:t>
            </a:r>
            <a:r>
              <a:rPr lang="en-IE" sz="1100" b="0" dirty="0" smtClean="0"/>
              <a:t>in Feb 2017 from a high of over 15% in 2011)</a:t>
            </a:r>
            <a:endParaRPr lang="en-IE" sz="1100" b="0" baseline="0" dirty="0"/>
          </a:p>
          <a:p>
            <a:r>
              <a:rPr lang="en-IE" sz="1100" b="0" i="0" baseline="0" dirty="0"/>
              <a:t>Irish sovereign credit ratings have also strengthened to A+, A and </a:t>
            </a:r>
            <a:r>
              <a:rPr lang="en-IE" sz="1100" b="0" dirty="0"/>
              <a:t>A3</a:t>
            </a:r>
            <a:r>
              <a:rPr lang="en-IE" sz="1100" b="0" i="0" baseline="0" dirty="0"/>
              <a:t> with Standard &amp; Poors, Fitch and Moodys respectively.</a:t>
            </a:r>
          </a:p>
          <a:p>
            <a:r>
              <a:rPr lang="en-IE" sz="1100" b="0" i="0" baseline="0" dirty="0"/>
              <a:t>This growth has started to be reflected in increased electricity </a:t>
            </a:r>
            <a:r>
              <a:rPr lang="en-IE" sz="1100" b="0" i="0" baseline="0" dirty="0" smtClean="0"/>
              <a:t>demand, with SEM All Ireland system </a:t>
            </a:r>
            <a:r>
              <a:rPr lang="en-IE" sz="1100" b="0" i="0" baseline="0" dirty="0"/>
              <a:t>demand growing by 2% in </a:t>
            </a:r>
            <a:r>
              <a:rPr lang="en-IE" sz="1100" b="0" i="0" baseline="0" dirty="0" smtClean="0"/>
              <a:t>2015,</a:t>
            </a:r>
            <a:r>
              <a:rPr lang="en-IE" sz="1100" b="0" i="0" dirty="0" smtClean="0"/>
              <a:t> </a:t>
            </a:r>
            <a:r>
              <a:rPr lang="en-IE" sz="1100" b="0" i="1" baseline="0" dirty="0" smtClean="0"/>
              <a:t>by about 1.7</a:t>
            </a:r>
            <a:r>
              <a:rPr lang="en-IE" sz="1100" b="0" i="1" baseline="0" dirty="0"/>
              <a:t>% in 2016 </a:t>
            </a:r>
            <a:r>
              <a:rPr lang="en-IE" sz="1100" b="0" i="0" baseline="0" dirty="0"/>
              <a:t>and </a:t>
            </a:r>
            <a:r>
              <a:rPr lang="en-IE" sz="1100" b="0" i="0" baseline="0" dirty="0" smtClean="0"/>
              <a:t>projected to increase by 2.6</a:t>
            </a:r>
            <a:r>
              <a:rPr lang="en-IE" sz="1100" b="0" i="0" baseline="0" dirty="0"/>
              <a:t>% in 2017 per </a:t>
            </a:r>
            <a:r>
              <a:rPr lang="en-IE" sz="1100" b="0" i="0" baseline="0" dirty="0" err="1"/>
              <a:t>Eirgrid</a:t>
            </a:r>
            <a:r>
              <a:rPr lang="en-IE" sz="1100" b="0" i="0" baseline="0" dirty="0"/>
              <a:t>, the Transmission system operator.</a:t>
            </a:r>
          </a:p>
          <a:p>
            <a:r>
              <a:rPr lang="en-IE" sz="1100" b="0" dirty="0"/>
              <a:t>In terms of The UK, the UK </a:t>
            </a:r>
            <a:r>
              <a:rPr lang="en-IE" sz="1100" b="0" dirty="0" smtClean="0"/>
              <a:t>vote to leave the EU has </a:t>
            </a:r>
            <a:r>
              <a:rPr lang="en-IE" sz="1100" b="0" dirty="0"/>
              <a:t>led to Sterling and interest rate volatility. However ESB’s Prudent financial management in terms of sterling funding of UK investments has meant that ESB’s financial position and Key credit metrics has been protected. There is an ongoing review and management of other Brexit implications as the outcome of negotiations emerge. </a:t>
            </a:r>
            <a:r>
              <a:rPr lang="en-IE" sz="1100" b="0" dirty="0" smtClean="0"/>
              <a:t>                               Capacity </a:t>
            </a:r>
            <a:r>
              <a:rPr lang="en-IE" sz="1100" b="0" dirty="0"/>
              <a:t>reserve margins </a:t>
            </a:r>
            <a:r>
              <a:rPr lang="en-IE" sz="1100" b="0" dirty="0" smtClean="0"/>
              <a:t>in the UK electricity market are tight  and this and other factors,  increased sparks spreads in Q4 2016 and Q1 2017; which benefitted efficient and flexible generators such as  ESBs</a:t>
            </a:r>
            <a:r>
              <a:rPr lang="en-IE" sz="1100" b="0" dirty="0"/>
              <a:t>’ Carrington </a:t>
            </a:r>
            <a:r>
              <a:rPr lang="en-IE" sz="1100" b="0" dirty="0" smtClean="0"/>
              <a:t>CCGT plant (GB Baseload electricity price 2016 average £15.1/MWh , Sept -Dec 2016 average  £22/MWh. 2015 £8.6/MWh.</a:t>
            </a:r>
            <a:endParaRPr lang="en-IE" sz="1100" b="0" i="0" baseline="0" dirty="0"/>
          </a:p>
          <a:p>
            <a:endParaRPr lang="en-IE" i="1" dirty="0"/>
          </a:p>
        </p:txBody>
      </p:sp>
    </p:spTree>
    <p:extLst>
      <p:ext uri="{BB962C8B-B14F-4D97-AF65-F5344CB8AC3E}">
        <p14:creationId xmlns:p14="http://schemas.microsoft.com/office/powerpoint/2010/main" val="19079075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txBox="1">
            <a:spLocks noGrp="1" noChangeArrowheads="1"/>
          </p:cNvSpPr>
          <p:nvPr/>
        </p:nvSpPr>
        <p:spPr bwMode="auto">
          <a:xfrm>
            <a:off x="3852650" y="9429233"/>
            <a:ext cx="2930743" cy="464096"/>
          </a:xfrm>
          <a:prstGeom prst="rect">
            <a:avLst/>
          </a:prstGeom>
          <a:noFill/>
          <a:ln w="9525">
            <a:noFill/>
            <a:miter lim="800000"/>
            <a:headEnd/>
            <a:tailEnd/>
          </a:ln>
        </p:spPr>
        <p:txBody>
          <a:bodyPr lIns="93766" tIns="46882" rIns="93766" bIns="46882" anchor="b"/>
          <a:lstStyle/>
          <a:p>
            <a:pPr algn="r" defTabSz="936548" eaLnBrk="0" hangingPunct="0"/>
            <a:fld id="{12E875A6-331E-4409-BB0C-90CC6C11A502}" type="slidenum">
              <a:rPr lang="en-GB" sz="800" b="0"/>
              <a:pPr algn="r" defTabSz="936548" eaLnBrk="0" hangingPunct="0"/>
              <a:t>13</a:t>
            </a:fld>
            <a:endParaRPr lang="en-GB" sz="800" b="0"/>
          </a:p>
        </p:txBody>
      </p:sp>
      <p:sp>
        <p:nvSpPr>
          <p:cNvPr id="44034" name="Rectangle 2"/>
          <p:cNvSpPr>
            <a:spLocks noGrp="1" noRot="1" noChangeAspect="1" noChangeArrowheads="1" noTextEdit="1"/>
          </p:cNvSpPr>
          <p:nvPr>
            <p:ph type="sldImg"/>
          </p:nvPr>
        </p:nvSpPr>
        <p:spPr>
          <a:xfrm>
            <a:off x="922338" y="742950"/>
            <a:ext cx="4951412" cy="3714750"/>
          </a:xfrm>
          <a:ln/>
        </p:spPr>
      </p:sp>
      <p:sp>
        <p:nvSpPr>
          <p:cNvPr id="2" name="Notes Placeholder 1"/>
          <p:cNvSpPr>
            <a:spLocks noGrp="1"/>
          </p:cNvSpPr>
          <p:nvPr>
            <p:ph type="body" idx="1"/>
          </p:nvPr>
        </p:nvSpPr>
        <p:spPr>
          <a:xfrm>
            <a:off x="923494" y="4715409"/>
            <a:ext cx="5524931" cy="5129609"/>
          </a:xfrm>
        </p:spPr>
        <p:txBody>
          <a:bodyPr/>
          <a:lstStyle/>
          <a:p>
            <a:r>
              <a:rPr lang="en-US" sz="1000" b="0" dirty="0" smtClean="0"/>
              <a:t>P</a:t>
            </a:r>
            <a:r>
              <a:rPr lang="en-US" sz="1000" b="0" kern="1200" dirty="0" smtClean="0">
                <a:solidFill>
                  <a:schemeClr val="tx1"/>
                </a:solidFill>
                <a:effectLst/>
              </a:rPr>
              <a:t>er slide 13, ESB networks in the ROI, is ESB’s largest business segment comprising about 50% of group EBITDA and assets </a:t>
            </a:r>
            <a:r>
              <a:rPr lang="en-US" sz="1000" b="0" dirty="0" smtClean="0"/>
              <a:t>, </a:t>
            </a:r>
            <a:r>
              <a:rPr lang="en-US" sz="1000" b="0" kern="1200" dirty="0" smtClean="0">
                <a:solidFill>
                  <a:schemeClr val="tx1"/>
                </a:solidFill>
                <a:effectLst/>
              </a:rPr>
              <a:t>with a RAB of €7.5b at the end of 2016, an increase of about €100m in 2016. During 2016 ESBN focused on delivering approved work </a:t>
            </a:r>
            <a:r>
              <a:rPr lang="en-US" sz="1000" b="0" kern="1200" dirty="0" err="1" smtClean="0">
                <a:solidFill>
                  <a:schemeClr val="tx1"/>
                </a:solidFill>
                <a:effectLst/>
              </a:rPr>
              <a:t>programmes</a:t>
            </a:r>
            <a:r>
              <a:rPr lang="en-US" sz="1000" b="0" kern="1200" dirty="0" smtClean="0">
                <a:solidFill>
                  <a:schemeClr val="tx1"/>
                </a:solidFill>
                <a:effectLst/>
              </a:rPr>
              <a:t> under its PR4 revenue determination for 2016 to 2020; which is consistent with the Group strategy of Advanced </a:t>
            </a:r>
            <a:r>
              <a:rPr lang="en-US" sz="1000" b="0" dirty="0"/>
              <a:t>N</a:t>
            </a:r>
            <a:r>
              <a:rPr lang="en-US" sz="1000" b="0" kern="1200" dirty="0" smtClean="0">
                <a:solidFill>
                  <a:schemeClr val="tx1"/>
                </a:solidFill>
                <a:effectLst/>
              </a:rPr>
              <a:t>etworks to provide safe, reliable and affordable networks and enable increased renewable generation (Target of 40% of electricity from renewables by 2020 and with generation from renewables of 21% in 2016) .</a:t>
            </a:r>
            <a:r>
              <a:rPr lang="en-US" sz="1000" b="0" dirty="0" smtClean="0"/>
              <a:t> </a:t>
            </a:r>
          </a:p>
          <a:p>
            <a:r>
              <a:rPr lang="en-US" sz="1000" b="0" dirty="0" smtClean="0"/>
              <a:t>ESB Networks </a:t>
            </a:r>
            <a:r>
              <a:rPr lang="en-US" sz="1000" b="0" kern="1200" dirty="0" smtClean="0">
                <a:solidFill>
                  <a:schemeClr val="tx1"/>
                </a:solidFill>
                <a:effectLst/>
              </a:rPr>
              <a:t>earned an operating profit of €</a:t>
            </a:r>
            <a:r>
              <a:rPr lang="en-US" sz="1000" b="0" dirty="0" smtClean="0"/>
              <a:t>314</a:t>
            </a:r>
            <a:r>
              <a:rPr lang="en-US" sz="1000" b="0" kern="1200" dirty="0" smtClean="0">
                <a:solidFill>
                  <a:schemeClr val="tx1"/>
                </a:solidFill>
                <a:effectLst/>
              </a:rPr>
              <a:t> m in 2016, which is €27m up on 2015,</a:t>
            </a:r>
            <a:r>
              <a:rPr lang="en-US" sz="1000" b="0" dirty="0" smtClean="0"/>
              <a:t> mainly due to an  increase in regulated tariffs in 2016.</a:t>
            </a:r>
            <a:r>
              <a:rPr lang="en-US" sz="1000" b="0" kern="1200" dirty="0" smtClean="0">
                <a:solidFill>
                  <a:schemeClr val="tx1"/>
                </a:solidFill>
                <a:effectLst/>
              </a:rPr>
              <a:t> ( the 2015 regulated income was lower mainly due to the PR3 interim reduction in WACC from 5.95% to 5.2% for 2 years, being reflected in the regulated tariff for 2015.) </a:t>
            </a:r>
          </a:p>
          <a:p>
            <a:r>
              <a:rPr lang="en-US" sz="1000" b="0" dirty="0" smtClean="0"/>
              <a:t>Networks </a:t>
            </a:r>
            <a:r>
              <a:rPr lang="en-US" sz="1000" b="0" kern="1200" dirty="0" smtClean="0">
                <a:solidFill>
                  <a:schemeClr val="tx1"/>
                </a:solidFill>
                <a:effectLst/>
              </a:rPr>
              <a:t>Capital expenditure for 2016 at €</a:t>
            </a:r>
            <a:r>
              <a:rPr lang="en-US" sz="1000" b="0" dirty="0" smtClean="0"/>
              <a:t>373</a:t>
            </a:r>
            <a:r>
              <a:rPr lang="en-US" sz="1000" b="0" kern="1200" dirty="0" smtClean="0">
                <a:solidFill>
                  <a:schemeClr val="tx1"/>
                </a:solidFill>
                <a:effectLst/>
              </a:rPr>
              <a:t>m was €</a:t>
            </a:r>
            <a:r>
              <a:rPr lang="en-US" sz="1000" b="0" dirty="0" smtClean="0"/>
              <a:t>121</a:t>
            </a:r>
            <a:r>
              <a:rPr lang="en-US" sz="1000" b="0" kern="1200" dirty="0" smtClean="0">
                <a:solidFill>
                  <a:schemeClr val="tx1"/>
                </a:solidFill>
                <a:effectLst/>
              </a:rPr>
              <a:t>m down on 2015, due to lower volumes of spend on the transmission network and distribution asset replacement and substantial fleet investments made during 2015 as part of PR3. (Per Corporate plan 2016-21 this is largely a timing issue with ESBN projecting net capex of €2.6bn v PR 4 allowance €2.9bn nominal </a:t>
            </a:r>
            <a:r>
              <a:rPr lang="en-US" sz="1000" b="0" kern="1200" dirty="0" err="1" smtClean="0">
                <a:solidFill>
                  <a:schemeClr val="tx1"/>
                </a:solidFill>
                <a:effectLst/>
              </a:rPr>
              <a:t>incl</a:t>
            </a:r>
            <a:r>
              <a:rPr lang="en-US" sz="1000" b="0" kern="1200" dirty="0" smtClean="0">
                <a:solidFill>
                  <a:schemeClr val="tx1"/>
                </a:solidFill>
                <a:effectLst/>
              </a:rPr>
              <a:t> €0.238m on SMART metering) </a:t>
            </a:r>
          </a:p>
          <a:p>
            <a:r>
              <a:rPr lang="en-US" sz="1000" b="0" dirty="0" smtClean="0"/>
              <a:t>Networks focus for 2017 and beyond is on PR4 delivery.</a:t>
            </a:r>
            <a:r>
              <a:rPr lang="en-US" sz="1000" b="0" kern="1200" dirty="0" smtClean="0">
                <a:solidFill>
                  <a:schemeClr val="tx1"/>
                </a:solidFill>
                <a:effectLst/>
              </a:rPr>
              <a:t> </a:t>
            </a:r>
            <a:endParaRPr lang="en-IE" b="0" dirty="0"/>
          </a:p>
        </p:txBody>
      </p:sp>
    </p:spTree>
    <p:extLst>
      <p:ext uri="{BB962C8B-B14F-4D97-AF65-F5344CB8AC3E}">
        <p14:creationId xmlns:p14="http://schemas.microsoft.com/office/powerpoint/2010/main" val="145120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txBox="1">
            <a:spLocks noGrp="1" noChangeArrowheads="1"/>
          </p:cNvSpPr>
          <p:nvPr/>
        </p:nvSpPr>
        <p:spPr bwMode="auto">
          <a:xfrm>
            <a:off x="3852652" y="9429234"/>
            <a:ext cx="2930743" cy="464097"/>
          </a:xfrm>
          <a:prstGeom prst="rect">
            <a:avLst/>
          </a:prstGeom>
          <a:noFill/>
          <a:ln w="9525">
            <a:noFill/>
            <a:miter lim="800000"/>
            <a:headEnd/>
            <a:tailEnd/>
          </a:ln>
        </p:spPr>
        <p:txBody>
          <a:bodyPr lIns="93766" tIns="46882" rIns="93766" bIns="46882" anchor="b"/>
          <a:lstStyle/>
          <a:p>
            <a:pPr algn="r" defTabSz="936548" eaLnBrk="0" hangingPunct="0"/>
            <a:fld id="{76944B5A-84A4-4E89-8597-08998ED72556}" type="slidenum">
              <a:rPr lang="en-GB" sz="800" b="0"/>
              <a:pPr algn="r" defTabSz="936548" eaLnBrk="0" hangingPunct="0"/>
              <a:t>14</a:t>
            </a:fld>
            <a:endParaRPr lang="en-GB" sz="800" b="0"/>
          </a:p>
        </p:txBody>
      </p:sp>
      <p:sp>
        <p:nvSpPr>
          <p:cNvPr id="46082" name="Rectangle 2"/>
          <p:cNvSpPr>
            <a:spLocks noGrp="1" noRot="1" noChangeAspect="1" noChangeArrowheads="1" noTextEdit="1"/>
          </p:cNvSpPr>
          <p:nvPr>
            <p:ph type="sldImg"/>
          </p:nvPr>
        </p:nvSpPr>
        <p:spPr>
          <a:xfrm>
            <a:off x="922338" y="744538"/>
            <a:ext cx="4951412" cy="3713162"/>
          </a:xfrm>
          <a:ln/>
        </p:spPr>
      </p:sp>
      <p:sp>
        <p:nvSpPr>
          <p:cNvPr id="5" name="Rectangle 3"/>
          <p:cNvSpPr txBox="1">
            <a:spLocks noChangeArrowheads="1"/>
          </p:cNvSpPr>
          <p:nvPr/>
        </p:nvSpPr>
        <p:spPr bwMode="auto">
          <a:xfrm>
            <a:off x="823485" y="4773578"/>
            <a:ext cx="5202836" cy="466281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rtl="0" eaLnBrk="0" fontAlgn="base" hangingPunct="0">
              <a:lnSpc>
                <a:spcPts val="2000"/>
              </a:lnSpc>
              <a:spcBef>
                <a:spcPts val="2000"/>
              </a:spcBef>
              <a:spcAft>
                <a:spcPct val="0"/>
              </a:spcAft>
              <a:buClr>
                <a:schemeClr val="bg1"/>
              </a:buClr>
              <a:buSzPct val="25000"/>
              <a:buFont typeface="Wingdings" pitchFamily="2" charset="2"/>
              <a:defRPr sz="1700" b="1" kern="1200">
                <a:solidFill>
                  <a:schemeClr val="tx1"/>
                </a:solidFill>
                <a:latin typeface="Arial" charset="0"/>
                <a:ea typeface="+mn-ea"/>
                <a:cs typeface="+mn-cs"/>
              </a:defRPr>
            </a:lvl1pPr>
            <a:lvl2pPr marL="371475" indent="-369888" algn="l" rtl="0" eaLnBrk="0" fontAlgn="base" hangingPunct="0">
              <a:lnSpc>
                <a:spcPts val="2000"/>
              </a:lnSpc>
              <a:spcBef>
                <a:spcPts val="2000"/>
              </a:spcBef>
              <a:spcAft>
                <a:spcPct val="0"/>
              </a:spcAft>
              <a:buClr>
                <a:srgbClr val="CF1A07"/>
              </a:buClr>
              <a:buFont typeface="Wingdings" pitchFamily="2" charset="2"/>
              <a:buChar char="l"/>
              <a:defRPr sz="1700" kern="1200">
                <a:solidFill>
                  <a:schemeClr val="tx1"/>
                </a:solidFill>
                <a:latin typeface="Arial" charset="0"/>
                <a:ea typeface="+mn-ea"/>
                <a:cs typeface="+mn-cs"/>
              </a:defRPr>
            </a:lvl2pPr>
            <a:lvl3pPr marL="571500" indent="-198438"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3pPr>
            <a:lvl4pPr marL="16002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4pPr>
            <a:lvl5pPr marL="20574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eaLnBrk="1" hangingPunct="1">
              <a:lnSpc>
                <a:spcPct val="100000"/>
              </a:lnSpc>
              <a:spcBef>
                <a:spcPts val="1156"/>
              </a:spcBef>
            </a:pPr>
            <a:r>
              <a:rPr lang="en-US" sz="1100" b="0" dirty="0" smtClean="0">
                <a:latin typeface="Arial" panose="020B0604020202020204" pitchFamily="34" charset="0"/>
                <a:cs typeface="Arial" panose="020B0604020202020204" pitchFamily="34" charset="0"/>
              </a:rPr>
              <a:t>Turning </a:t>
            </a:r>
            <a:r>
              <a:rPr lang="en-US" sz="1100" b="0" dirty="0">
                <a:latin typeface="Arial" panose="020B0604020202020204" pitchFamily="34" charset="0"/>
                <a:cs typeface="Arial" panose="020B0604020202020204" pitchFamily="34" charset="0"/>
              </a:rPr>
              <a:t>to </a:t>
            </a:r>
            <a:r>
              <a:rPr lang="en-US" sz="1100" b="0" dirty="0" smtClean="0">
                <a:latin typeface="Arial" panose="020B0604020202020204" pitchFamily="34" charset="0"/>
                <a:cs typeface="Arial" panose="020B0604020202020204" pitchFamily="34" charset="0"/>
              </a:rPr>
              <a:t>NIE </a:t>
            </a:r>
            <a:r>
              <a:rPr lang="en-US" sz="1100" b="0" dirty="0">
                <a:latin typeface="Arial" panose="020B0604020202020204" pitchFamily="34" charset="0"/>
                <a:cs typeface="Arial" panose="020B0604020202020204" pitchFamily="34" charset="0"/>
              </a:rPr>
              <a:t>Networks on slide </a:t>
            </a:r>
            <a:r>
              <a:rPr lang="en-US" sz="1100" b="0" dirty="0" smtClean="0">
                <a:latin typeface="Arial" panose="020B0604020202020204" pitchFamily="34" charset="0"/>
                <a:cs typeface="Arial" panose="020B0604020202020204" pitchFamily="34" charset="0"/>
              </a:rPr>
              <a:t>14.  NIE Networks in NI comprises </a:t>
            </a:r>
            <a:r>
              <a:rPr lang="en-US" sz="1100" b="0" dirty="0">
                <a:latin typeface="Arial" panose="020B0604020202020204" pitchFamily="34" charset="0"/>
                <a:cs typeface="Arial" panose="020B0604020202020204" pitchFamily="34" charset="0"/>
              </a:rPr>
              <a:t>about </a:t>
            </a:r>
            <a:r>
              <a:rPr lang="en-US" sz="1100" b="0" dirty="0" smtClean="0">
                <a:latin typeface="Arial" panose="020B0604020202020204" pitchFamily="34" charset="0"/>
                <a:cs typeface="Arial" panose="020B0604020202020204" pitchFamily="34" charset="0"/>
              </a:rPr>
              <a:t>13% </a:t>
            </a:r>
            <a:r>
              <a:rPr lang="en-US" sz="1100" b="0" dirty="0">
                <a:latin typeface="Arial" panose="020B0604020202020204" pitchFamily="34" charset="0"/>
                <a:cs typeface="Arial" panose="020B0604020202020204" pitchFamily="34" charset="0"/>
              </a:rPr>
              <a:t>of group EBITDA and </a:t>
            </a:r>
            <a:r>
              <a:rPr lang="en-US" sz="1100" b="0" dirty="0" smtClean="0">
                <a:latin typeface="Arial" panose="020B0604020202020204" pitchFamily="34" charset="0"/>
                <a:cs typeface="Arial" panose="020B0604020202020204" pitchFamily="34" charset="0"/>
              </a:rPr>
              <a:t>17% </a:t>
            </a:r>
            <a:r>
              <a:rPr lang="en-US" sz="1100" b="0" dirty="0">
                <a:latin typeface="Arial" panose="020B0604020202020204" pitchFamily="34" charset="0"/>
                <a:cs typeface="Arial" panose="020B0604020202020204" pitchFamily="34" charset="0"/>
              </a:rPr>
              <a:t>of group </a:t>
            </a:r>
            <a:r>
              <a:rPr lang="en-US" sz="1100" b="0" dirty="0" smtClean="0">
                <a:latin typeface="Arial" panose="020B0604020202020204" pitchFamily="34" charset="0"/>
                <a:cs typeface="Arial" panose="020B0604020202020204" pitchFamily="34" charset="0"/>
              </a:rPr>
              <a:t>assets; with </a:t>
            </a:r>
            <a:r>
              <a:rPr lang="en-US" sz="1100" b="0" dirty="0">
                <a:latin typeface="Arial" panose="020B0604020202020204" pitchFamily="34" charset="0"/>
                <a:cs typeface="Arial" panose="020B0604020202020204" pitchFamily="34" charset="0"/>
              </a:rPr>
              <a:t>a RAB of </a:t>
            </a:r>
            <a:r>
              <a:rPr lang="en-US" sz="1100" b="0" dirty="0" smtClean="0">
                <a:latin typeface="Arial" panose="020B0604020202020204" pitchFamily="34" charset="0"/>
                <a:cs typeface="Arial" panose="020B0604020202020204" pitchFamily="34" charset="0"/>
              </a:rPr>
              <a:t>€1.6b (£1.4b) at </a:t>
            </a:r>
            <a:r>
              <a:rPr lang="en-US" sz="1100" b="0" dirty="0">
                <a:latin typeface="Arial" panose="020B0604020202020204" pitchFamily="34" charset="0"/>
                <a:cs typeface="Arial" panose="020B0604020202020204" pitchFamily="34" charset="0"/>
              </a:rPr>
              <a:t>the end of </a:t>
            </a:r>
            <a:r>
              <a:rPr lang="en-US" sz="1100" b="0" dirty="0" smtClean="0">
                <a:latin typeface="Arial" panose="020B0604020202020204" pitchFamily="34" charset="0"/>
                <a:cs typeface="Arial" panose="020B0604020202020204" pitchFamily="34" charset="0"/>
              </a:rPr>
              <a:t>2016; an increase of about €100m in 2016.</a:t>
            </a:r>
          </a:p>
          <a:p>
            <a:pPr eaLnBrk="1" hangingPunct="1">
              <a:lnSpc>
                <a:spcPct val="100000"/>
              </a:lnSpc>
              <a:spcBef>
                <a:spcPts val="1156"/>
              </a:spcBef>
            </a:pPr>
            <a:r>
              <a:rPr lang="en-US" sz="1100" b="0" dirty="0" smtClean="0">
                <a:latin typeface="Arial" panose="020B0604020202020204" pitchFamily="34" charset="0"/>
                <a:cs typeface="Arial" panose="020B0604020202020204" pitchFamily="34" charset="0"/>
              </a:rPr>
              <a:t> It made an operating profit of €35 m in 2016, a decrease of €13m on 2015 mainly due  to higher regulated tariffs in 2016 offset by the impact of a weakening of Sterling against the euro (0.73 at end of 2015 and 0.86 at end of 2016).</a:t>
            </a:r>
          </a:p>
          <a:p>
            <a:pPr eaLnBrk="1" hangingPunct="1">
              <a:lnSpc>
                <a:spcPct val="100000"/>
              </a:lnSpc>
              <a:spcBef>
                <a:spcPts val="1156"/>
              </a:spcBef>
            </a:pPr>
            <a:r>
              <a:rPr lang="en-US" sz="1100" b="0" dirty="0" smtClean="0">
                <a:latin typeface="Arial" panose="020B0604020202020204" pitchFamily="34" charset="0"/>
                <a:cs typeface="Arial" panose="020B0604020202020204" pitchFamily="34" charset="0"/>
              </a:rPr>
              <a:t>NIE Networks capital expenditure in 2016 was €141m an increase of €6m on 2016 due to  a ramp up to deliver RP5 approved work </a:t>
            </a:r>
            <a:r>
              <a:rPr lang="en-US" sz="1100" b="0" dirty="0" err="1" smtClean="0">
                <a:latin typeface="Arial" panose="020B0604020202020204" pitchFamily="34" charset="0"/>
                <a:cs typeface="Arial" panose="020B0604020202020204" pitchFamily="34" charset="0"/>
              </a:rPr>
              <a:t>programmes</a:t>
            </a:r>
            <a:r>
              <a:rPr lang="en-US" sz="1100" b="0" dirty="0" smtClean="0">
                <a:latin typeface="Arial" panose="020B0604020202020204" pitchFamily="34" charset="0"/>
                <a:cs typeface="Arial" panose="020B0604020202020204" pitchFamily="34" charset="0"/>
              </a:rPr>
              <a:t> (consistent with the Group strategy of Advanced Networks to provide safe, reliable and affordable networks, while enabling increased renewable generation. )</a:t>
            </a:r>
          </a:p>
          <a:p>
            <a:pPr eaLnBrk="1" hangingPunct="1">
              <a:lnSpc>
                <a:spcPct val="100000"/>
              </a:lnSpc>
              <a:spcBef>
                <a:spcPts val="1156"/>
              </a:spcBef>
            </a:pPr>
            <a:r>
              <a:rPr lang="en-US" sz="1100" b="0" dirty="0" smtClean="0">
                <a:latin typeface="Arial" panose="020B0604020202020204" pitchFamily="34" charset="0"/>
                <a:cs typeface="Arial" panose="020B0604020202020204" pitchFamily="34" charset="0"/>
              </a:rPr>
              <a:t>NIE Networks made its revenue and business plan submission covering the period Oct 2017-March 2024, referred to as RP6, to the Utility Regulator  in June 2016. </a:t>
            </a:r>
          </a:p>
          <a:p>
            <a:pPr eaLnBrk="1" hangingPunct="1">
              <a:lnSpc>
                <a:spcPct val="100000"/>
              </a:lnSpc>
              <a:spcBef>
                <a:spcPts val="1156"/>
              </a:spcBef>
            </a:pPr>
            <a:r>
              <a:rPr lang="en-US" sz="1100" b="0" dirty="0" smtClean="0">
                <a:latin typeface="Arial" panose="020B0604020202020204" pitchFamily="34" charset="0"/>
                <a:cs typeface="Arial" panose="020B0604020202020204" pitchFamily="34" charset="0"/>
              </a:rPr>
              <a:t>The Utility Regulator is planning to issue a draft determination on the 24</a:t>
            </a:r>
            <a:r>
              <a:rPr lang="en-US" sz="1100" b="0" baseline="30000" dirty="0" smtClean="0">
                <a:latin typeface="Arial" panose="020B0604020202020204" pitchFamily="34" charset="0"/>
                <a:cs typeface="Arial" panose="020B0604020202020204" pitchFamily="34" charset="0"/>
              </a:rPr>
              <a:t>th</a:t>
            </a:r>
            <a:r>
              <a:rPr lang="en-US" sz="1100" b="0" dirty="0" smtClean="0">
                <a:latin typeface="Arial" panose="020B0604020202020204" pitchFamily="34" charset="0"/>
                <a:cs typeface="Arial" panose="020B0604020202020204" pitchFamily="34" charset="0"/>
              </a:rPr>
              <a:t> March 2017 and publish a final determination in June 2017.  A separate investor call will be held on the RP6 Final determination after it is published.</a:t>
            </a:r>
          </a:p>
          <a:p>
            <a:pPr eaLnBrk="1" hangingPunct="1">
              <a:lnSpc>
                <a:spcPct val="100000"/>
              </a:lnSpc>
              <a:spcBef>
                <a:spcPts val="1156"/>
              </a:spcBef>
            </a:pPr>
            <a:endParaRPr lang="en-US" sz="1100" b="0" dirty="0">
              <a:latin typeface="Arial" panose="020B0604020202020204" pitchFamily="34" charset="0"/>
              <a:cs typeface="Arial" panose="020B0604020202020204" pitchFamily="34" charset="0"/>
            </a:endParaRPr>
          </a:p>
          <a:p>
            <a:pPr eaLnBrk="1" hangingPunct="1">
              <a:lnSpc>
                <a:spcPct val="100000"/>
              </a:lnSpc>
              <a:spcBef>
                <a:spcPts val="1156"/>
              </a:spcBef>
            </a:pPr>
            <a:r>
              <a:rPr lang="en-US" sz="1100" b="0" dirty="0" smtClean="0">
                <a:latin typeface="Arial" panose="020B0604020202020204" pitchFamily="34" charset="0"/>
                <a:cs typeface="Arial" panose="020B0604020202020204" pitchFamily="34" charset="0"/>
              </a:rPr>
              <a:t>NIE Networks focus for 2017 is on RP5 delivery and to secure a satisfactory outcome to the RP6 revenue review.</a:t>
            </a:r>
            <a:r>
              <a:rPr lang="en-US" sz="1200" b="0" dirty="0" smtClean="0">
                <a:latin typeface="Arial" panose="020B0604020202020204" pitchFamily="34" charset="0"/>
                <a:cs typeface="Arial" panose="020B0604020202020204" pitchFamily="34" charset="0"/>
              </a:rPr>
              <a:t>  </a:t>
            </a:r>
          </a:p>
          <a:p>
            <a:pPr eaLnBrk="1" hangingPunct="1">
              <a:lnSpc>
                <a:spcPct val="100000"/>
              </a:lnSpc>
              <a:spcBef>
                <a:spcPts val="1156"/>
              </a:spcBef>
            </a:pPr>
            <a:r>
              <a:rPr lang="en-US" sz="1200" b="0" dirty="0" smtClean="0">
                <a:latin typeface="+mn-lt"/>
              </a:rPr>
              <a:t>(0.1% WACC reduction for RP6= ~€2m pa) </a:t>
            </a:r>
            <a:endParaRPr lang="en-US" sz="1200" b="0" dirty="0">
              <a:latin typeface="+mn-lt"/>
            </a:endParaRPr>
          </a:p>
          <a:p>
            <a:pPr eaLnBrk="1" hangingPunct="1">
              <a:lnSpc>
                <a:spcPct val="100000"/>
              </a:lnSpc>
              <a:spcBef>
                <a:spcPts val="1156"/>
              </a:spcBef>
            </a:pPr>
            <a:endParaRPr lang="en-US" sz="1200" b="0" dirty="0">
              <a:solidFill>
                <a:srgbClr val="FF0000"/>
              </a:solidFill>
              <a:latin typeface="+mn-lt"/>
            </a:endParaRPr>
          </a:p>
        </p:txBody>
      </p:sp>
    </p:spTree>
    <p:extLst>
      <p:ext uri="{BB962C8B-B14F-4D97-AF65-F5344CB8AC3E}">
        <p14:creationId xmlns:p14="http://schemas.microsoft.com/office/powerpoint/2010/main" val="178206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txBox="1">
            <a:spLocks noGrp="1" noChangeArrowheads="1"/>
          </p:cNvSpPr>
          <p:nvPr/>
        </p:nvSpPr>
        <p:spPr bwMode="auto">
          <a:xfrm>
            <a:off x="3853053" y="9428140"/>
            <a:ext cx="2930812" cy="464032"/>
          </a:xfrm>
          <a:prstGeom prst="rect">
            <a:avLst/>
          </a:prstGeom>
          <a:noFill/>
          <a:ln w="9525">
            <a:noFill/>
            <a:miter lim="800000"/>
            <a:headEnd/>
            <a:tailEnd/>
          </a:ln>
        </p:spPr>
        <p:txBody>
          <a:bodyPr lIns="94341" tIns="47168" rIns="94341" bIns="47168" anchor="b"/>
          <a:lstStyle/>
          <a:p>
            <a:pPr algn="r" defTabSz="941820" eaLnBrk="0" hangingPunct="0"/>
            <a:fld id="{A1E147D2-C9F6-43E3-BD7F-2F6C60235CF0}" type="slidenum">
              <a:rPr lang="en-GB" sz="800" b="0"/>
              <a:pPr algn="r" defTabSz="941820" eaLnBrk="0" hangingPunct="0"/>
              <a:t>15</a:t>
            </a:fld>
            <a:endParaRPr lang="en-GB" sz="800" b="0"/>
          </a:p>
        </p:txBody>
      </p:sp>
      <p:sp>
        <p:nvSpPr>
          <p:cNvPr id="51202" name="Rectangle 2"/>
          <p:cNvSpPr>
            <a:spLocks noGrp="1" noRot="1" noChangeAspect="1" noChangeArrowheads="1" noTextEdit="1"/>
          </p:cNvSpPr>
          <p:nvPr>
            <p:ph type="sldImg"/>
          </p:nvPr>
        </p:nvSpPr>
        <p:spPr>
          <a:xfrm>
            <a:off x="923925" y="744538"/>
            <a:ext cx="4948238" cy="3711575"/>
          </a:xfrm>
          <a:ln/>
        </p:spPr>
      </p:sp>
      <p:sp>
        <p:nvSpPr>
          <p:cNvPr id="2" name="Notes Placeholder 1"/>
          <p:cNvSpPr>
            <a:spLocks noGrp="1"/>
          </p:cNvSpPr>
          <p:nvPr>
            <p:ph type="body" sz="quarter" idx="10"/>
          </p:nvPr>
        </p:nvSpPr>
        <p:spPr>
          <a:xfrm>
            <a:off x="0" y="4506082"/>
            <a:ext cx="6783865" cy="5097614"/>
          </a:xfrm>
        </p:spPr>
        <p:txBody>
          <a:bodyPr/>
          <a:lstStyle/>
          <a:p>
            <a:r>
              <a:rPr lang="en-US" sz="1050" dirty="0"/>
              <a:t>Moving to the generation and wholesale markets business segment on slide </a:t>
            </a:r>
            <a:r>
              <a:rPr lang="en-US" sz="1050" dirty="0" smtClean="0"/>
              <a:t>15</a:t>
            </a:r>
            <a:r>
              <a:rPr lang="en-US" sz="1050" b="0" dirty="0" smtClean="0"/>
              <a:t>.  </a:t>
            </a:r>
            <a:r>
              <a:rPr lang="en-US" sz="1050" b="0" dirty="0"/>
              <a:t>You can see that it </a:t>
            </a:r>
            <a:r>
              <a:rPr lang="en-US" sz="1050" b="0" dirty="0" smtClean="0"/>
              <a:t>makes </a:t>
            </a:r>
            <a:r>
              <a:rPr lang="en-US" sz="1050" b="0" dirty="0"/>
              <a:t>up </a:t>
            </a:r>
            <a:r>
              <a:rPr lang="en-US" sz="1050" b="0" dirty="0" smtClean="0"/>
              <a:t>about 33</a:t>
            </a:r>
            <a:r>
              <a:rPr lang="en-US" sz="1050" b="0" dirty="0"/>
              <a:t>% of group EBITDA and 23% of group </a:t>
            </a:r>
            <a:r>
              <a:rPr lang="en-US" sz="1050" b="0" dirty="0" smtClean="0"/>
              <a:t>assets. GWM’s strategy is to build a balanced low carbon generation portfolio of scale in the Irish and GB </a:t>
            </a:r>
            <a:r>
              <a:rPr lang="en-US" sz="1050" b="0" dirty="0" smtClean="0"/>
              <a:t>Markets.                                                                                       </a:t>
            </a:r>
            <a:r>
              <a:rPr lang="en-IE" sz="1050" dirty="0" smtClean="0"/>
              <a:t>ESB’s </a:t>
            </a:r>
            <a:r>
              <a:rPr lang="en-IE" sz="1050" dirty="0" smtClean="0"/>
              <a:t>generation business continued to be profitable</a:t>
            </a:r>
            <a:r>
              <a:rPr lang="en-IE" sz="1050" b="0" dirty="0" smtClean="0"/>
              <a:t>, with a strong operating profit of €231m in 2016. </a:t>
            </a:r>
            <a:r>
              <a:rPr lang="en-GB" sz="1050" b="0" dirty="0" smtClean="0"/>
              <a:t>  </a:t>
            </a:r>
            <a:r>
              <a:rPr lang="en-GB" sz="1050" b="0" dirty="0"/>
              <a:t>While wholesale electricity prices in the All Ireland Market </a:t>
            </a:r>
            <a:r>
              <a:rPr lang="en-GB" sz="1050" b="0" dirty="0" smtClean="0"/>
              <a:t>were </a:t>
            </a:r>
            <a:r>
              <a:rPr lang="en-GB" sz="1050" b="0" dirty="0"/>
              <a:t>lower in </a:t>
            </a:r>
            <a:r>
              <a:rPr lang="en-GB" sz="1050" b="0" dirty="0" smtClean="0"/>
              <a:t>2016 </a:t>
            </a:r>
            <a:r>
              <a:rPr lang="en-GB" sz="1050" b="0" dirty="0"/>
              <a:t>than in </a:t>
            </a:r>
            <a:r>
              <a:rPr lang="en-GB" sz="1050" b="0" dirty="0" smtClean="0"/>
              <a:t>2015 </a:t>
            </a:r>
            <a:r>
              <a:rPr lang="en-GB" sz="1050" b="0" dirty="0"/>
              <a:t>(</a:t>
            </a:r>
            <a:r>
              <a:rPr lang="en-GB" sz="1050" b="0" dirty="0" smtClean="0"/>
              <a:t>€42 </a:t>
            </a:r>
            <a:r>
              <a:rPr lang="en-GB" sz="1050" b="0" dirty="0"/>
              <a:t>MWh v € </a:t>
            </a:r>
            <a:r>
              <a:rPr lang="en-GB" sz="1050" b="0" dirty="0" smtClean="0"/>
              <a:t>51MWh), </a:t>
            </a:r>
            <a:r>
              <a:rPr lang="en-GB" sz="1050" b="0" dirty="0"/>
              <a:t>the impact of this on </a:t>
            </a:r>
            <a:r>
              <a:rPr lang="en-GB" sz="1050" b="0" dirty="0" smtClean="0"/>
              <a:t>GWMs 2016 operating </a:t>
            </a:r>
            <a:r>
              <a:rPr lang="en-GB" sz="1050" b="0" dirty="0"/>
              <a:t>profit </a:t>
            </a:r>
            <a:r>
              <a:rPr lang="en-GB" sz="1050" b="0" dirty="0" smtClean="0"/>
              <a:t> before exceptional items, was only €10m or 4%; </a:t>
            </a:r>
            <a:r>
              <a:rPr lang="en-GB" sz="1050" b="0" dirty="0"/>
              <a:t>mainly due to tightening </a:t>
            </a:r>
            <a:r>
              <a:rPr lang="en-GB" sz="1050" b="0" dirty="0" smtClean="0"/>
              <a:t>generation </a:t>
            </a:r>
            <a:r>
              <a:rPr lang="en-GB" sz="1050" b="0" dirty="0"/>
              <a:t>energy margins </a:t>
            </a:r>
            <a:r>
              <a:rPr lang="en-GB" sz="1050" b="0" dirty="0" smtClean="0"/>
              <a:t>in the SEM All Ireland market (of €62m </a:t>
            </a:r>
            <a:r>
              <a:rPr lang="en-IE" sz="1050" b="0" dirty="0" smtClean="0"/>
              <a:t>=lower spreads €37m  and lower SEM capacity income of €25m); offset by a strong performance by the newly commissioned 885MW Carrington CCGT plant in GB in the last quarter of 2016 (energy margin €46m and Operating profit of €31m</a:t>
            </a:r>
            <a:r>
              <a:rPr lang="en-IE" sz="1050" b="0" dirty="0" smtClean="0"/>
              <a:t>)                                                                                                                                                                  </a:t>
            </a:r>
            <a:r>
              <a:rPr lang="en-IE" sz="1050" dirty="0" smtClean="0"/>
              <a:t>Generation </a:t>
            </a:r>
            <a:r>
              <a:rPr lang="en-IE" sz="1050" dirty="0" smtClean="0"/>
              <a:t>plant availability </a:t>
            </a:r>
            <a:r>
              <a:rPr lang="en-IE" sz="1050" b="0" dirty="0" smtClean="0"/>
              <a:t>was excellent in 2016 at 93% (92% 2015) and GWM share of generation in the all-island market was 47% (49% in 2015). €262m was invested in generation assets in 2016 including higher spend on </a:t>
            </a:r>
            <a:r>
              <a:rPr lang="en-IE" sz="1050" b="0" dirty="0" smtClean="0"/>
              <a:t>renewables projects </a:t>
            </a:r>
            <a:r>
              <a:rPr lang="en-IE" sz="1050" b="0" dirty="0" smtClean="0"/>
              <a:t>at </a:t>
            </a:r>
            <a:r>
              <a:rPr lang="en-IE" sz="1050" b="0" dirty="0" smtClean="0"/>
              <a:t>€86m </a:t>
            </a:r>
            <a:r>
              <a:rPr lang="en-IE" sz="1050" b="0" dirty="0" smtClean="0"/>
              <a:t>(€24m 2015), investment in existing plant of </a:t>
            </a:r>
            <a:r>
              <a:rPr lang="en-IE" sz="1050" b="0" dirty="0" smtClean="0"/>
              <a:t>€71m </a:t>
            </a:r>
            <a:r>
              <a:rPr lang="en-IE" sz="1050" b="0" dirty="0" smtClean="0"/>
              <a:t>(2015: €56m) and €48m on the completion of the Carrington Plant (€93m in 2015).  (increase Station closure provision 2016 €57m v nil 2015)                                                                                                                                                                    The focus of the GWM business in 2017 is on 4 main areas  </a:t>
            </a:r>
            <a:r>
              <a:rPr lang="en-IE" sz="1050" dirty="0"/>
              <a:t>1</a:t>
            </a:r>
            <a:r>
              <a:rPr lang="en-IE" sz="1050" dirty="0" smtClean="0"/>
              <a:t>) </a:t>
            </a:r>
            <a:r>
              <a:rPr lang="en-IE" sz="1050" b="0" dirty="0" smtClean="0"/>
              <a:t>maintaining plant availability, </a:t>
            </a:r>
            <a:r>
              <a:rPr lang="en-IE" sz="1050" dirty="0" smtClean="0"/>
              <a:t>2</a:t>
            </a:r>
            <a:r>
              <a:rPr lang="en-IE" sz="1050" b="0" dirty="0" smtClean="0"/>
              <a:t>) the ongoing commercial operation of Carrington </a:t>
            </a:r>
            <a:r>
              <a:rPr lang="en-IE" sz="1050" b="0" dirty="0"/>
              <a:t> </a:t>
            </a:r>
            <a:r>
              <a:rPr lang="en-IE" sz="1050" dirty="0" smtClean="0"/>
              <a:t>3)</a:t>
            </a:r>
            <a:r>
              <a:rPr lang="en-IE" sz="1050" b="0" dirty="0" smtClean="0"/>
              <a:t> </a:t>
            </a:r>
            <a:r>
              <a:rPr lang="en-IE" sz="1050" b="0" dirty="0"/>
              <a:t>preparing for </a:t>
            </a:r>
            <a:r>
              <a:rPr lang="en-IE" sz="1050" b="0" dirty="0" smtClean="0"/>
              <a:t>ISEM May 2018 and 4) continued additional renewable generation investment                                                                                                                                                            </a:t>
            </a:r>
            <a:r>
              <a:rPr lang="en-IE" sz="1100" b="0" i="1" dirty="0" smtClean="0"/>
              <a:t>(SEM Spreads : 2016 Dark €15/MWh v 2015 €23/MWh; 2016 Clean €11/MWh V €2015 8/MWh .                  GB Baseload electricity price £15/MWh 2016; sept-Dec 2016 £26/MWh; 2015 £9/MWh                                                                                                                      Auction </a:t>
            </a:r>
            <a:r>
              <a:rPr lang="en-IE" sz="1100" b="0" i="1" dirty="0" smtClean="0"/>
              <a:t>Dec 2015: Carrington secured 1 year capacity contract for 2019/20 at £18/ KW                              Auction  Dec 2016:  T-1 Oct 2017-Sept 18 £6.95/KW :T-4 1 year £22.5/ </a:t>
            </a:r>
            <a:r>
              <a:rPr lang="en-IE" sz="1100" b="0" i="1" dirty="0"/>
              <a:t>KW  </a:t>
            </a:r>
            <a:r>
              <a:rPr lang="en-IE" sz="1100" b="0" i="1" dirty="0" smtClean="0"/>
              <a:t>2020/21)</a:t>
            </a:r>
            <a:endParaRPr lang="en-IE" sz="1100" b="0" i="1" dirty="0"/>
          </a:p>
        </p:txBody>
      </p:sp>
    </p:spTree>
    <p:extLst>
      <p:ext uri="{BB962C8B-B14F-4D97-AF65-F5344CB8AC3E}">
        <p14:creationId xmlns:p14="http://schemas.microsoft.com/office/powerpoint/2010/main" val="31842857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txBox="1">
            <a:spLocks noGrp="1" noChangeArrowheads="1"/>
          </p:cNvSpPr>
          <p:nvPr/>
        </p:nvSpPr>
        <p:spPr bwMode="auto">
          <a:xfrm>
            <a:off x="3852650" y="9429234"/>
            <a:ext cx="2930743" cy="464096"/>
          </a:xfrm>
          <a:prstGeom prst="rect">
            <a:avLst/>
          </a:prstGeom>
          <a:noFill/>
          <a:ln w="9525">
            <a:noFill/>
            <a:miter lim="800000"/>
            <a:headEnd/>
            <a:tailEnd/>
          </a:ln>
        </p:spPr>
        <p:txBody>
          <a:bodyPr lIns="93760" tIns="46879" rIns="93760" bIns="46879" anchor="b"/>
          <a:lstStyle/>
          <a:p>
            <a:pPr algn="r" defTabSz="936480" eaLnBrk="0" hangingPunct="0"/>
            <a:fld id="{DA2A6E21-1F4A-4637-88AE-C293133CEB25}" type="slidenum">
              <a:rPr lang="en-GB" sz="800" b="0"/>
              <a:pPr algn="r" defTabSz="936480" eaLnBrk="0" hangingPunct="0"/>
              <a:t>16</a:t>
            </a:fld>
            <a:endParaRPr lang="en-GB" sz="800" b="0"/>
          </a:p>
        </p:txBody>
      </p:sp>
      <p:sp>
        <p:nvSpPr>
          <p:cNvPr id="53250" name="Rectangle 2"/>
          <p:cNvSpPr>
            <a:spLocks noGrp="1" noRot="1" noChangeAspect="1" noChangeArrowheads="1" noTextEdit="1"/>
          </p:cNvSpPr>
          <p:nvPr>
            <p:ph type="sldImg"/>
          </p:nvPr>
        </p:nvSpPr>
        <p:spPr>
          <a:xfrm>
            <a:off x="920750" y="742950"/>
            <a:ext cx="4953000" cy="3714750"/>
          </a:xfrm>
          <a:ln/>
        </p:spPr>
      </p:sp>
      <p:sp>
        <p:nvSpPr>
          <p:cNvPr id="2" name="Notes Placeholder 1"/>
          <p:cNvSpPr>
            <a:spLocks noGrp="1"/>
          </p:cNvSpPr>
          <p:nvPr>
            <p:ph type="body" sz="quarter" idx="10"/>
          </p:nvPr>
        </p:nvSpPr>
        <p:spPr>
          <a:xfrm>
            <a:off x="-14748" y="4519910"/>
            <a:ext cx="6482862" cy="5386090"/>
          </a:xfrm>
        </p:spPr>
        <p:txBody>
          <a:bodyPr/>
          <a:lstStyle/>
          <a:p>
            <a:r>
              <a:rPr lang="en-US" sz="1100" b="0" dirty="0" smtClean="0"/>
              <a:t>Turning to slide 16 Electric Ireland, ESB retail arm,  made </a:t>
            </a:r>
            <a:r>
              <a:rPr lang="en-US" sz="1100" b="0" dirty="0"/>
              <a:t>up 6</a:t>
            </a:r>
            <a:r>
              <a:rPr lang="en-US" sz="1100" b="0" dirty="0" smtClean="0"/>
              <a:t>% </a:t>
            </a:r>
            <a:r>
              <a:rPr lang="en-US" sz="1100" b="0" dirty="0"/>
              <a:t>of group </a:t>
            </a:r>
            <a:r>
              <a:rPr lang="en-US" sz="1100" b="0" dirty="0" smtClean="0"/>
              <a:t>EBITDA </a:t>
            </a:r>
            <a:r>
              <a:rPr lang="en-US" sz="1100" b="0" dirty="0"/>
              <a:t>in </a:t>
            </a:r>
            <a:r>
              <a:rPr lang="en-US" sz="1100" b="0" dirty="0" smtClean="0"/>
              <a:t> 2016 (up from 4% in 2015).  </a:t>
            </a:r>
          </a:p>
          <a:p>
            <a:r>
              <a:rPr lang="en-US" sz="1100" b="0" dirty="0" smtClean="0"/>
              <a:t>Electric </a:t>
            </a:r>
            <a:r>
              <a:rPr lang="en-US" sz="1100" b="0" dirty="0"/>
              <a:t>Ireland made an operating profit of </a:t>
            </a:r>
            <a:r>
              <a:rPr lang="en-US" sz="1100" b="0" dirty="0" smtClean="0"/>
              <a:t>€72 </a:t>
            </a:r>
            <a:r>
              <a:rPr lang="en-US" sz="1100" b="0" dirty="0"/>
              <a:t>million in </a:t>
            </a:r>
            <a:r>
              <a:rPr lang="en-US" sz="1100" b="0" dirty="0" smtClean="0"/>
              <a:t>2016, an increase </a:t>
            </a:r>
            <a:r>
              <a:rPr lang="en-US" sz="1100" b="0" dirty="0"/>
              <a:t>of </a:t>
            </a:r>
            <a:r>
              <a:rPr lang="en-US" sz="1100" b="0" dirty="0" smtClean="0"/>
              <a:t>€28 </a:t>
            </a:r>
            <a:r>
              <a:rPr lang="en-US" sz="1100" b="0" dirty="0"/>
              <a:t>million on </a:t>
            </a:r>
            <a:r>
              <a:rPr lang="en-US" sz="1100" b="0" dirty="0" smtClean="0"/>
              <a:t>2015 due to lower energy costs driven by lower </a:t>
            </a:r>
            <a:r>
              <a:rPr lang="en-IE" sz="1100" b="0" dirty="0" smtClean="0"/>
              <a:t>SEM </a:t>
            </a:r>
            <a:r>
              <a:rPr lang="en-IE" sz="1100" b="0" dirty="0"/>
              <a:t>wholesale </a:t>
            </a:r>
            <a:r>
              <a:rPr lang="en-IE" sz="1100" b="0" dirty="0" smtClean="0"/>
              <a:t>electricity prices and a once off rebate in 2015 of €12m relating to regulated renewable income </a:t>
            </a:r>
            <a:r>
              <a:rPr lang="en-US" sz="1100" b="0" dirty="0" smtClean="0"/>
              <a:t>(net margin </a:t>
            </a:r>
            <a:r>
              <a:rPr lang="en-IE" sz="1100" b="0" dirty="0" smtClean="0"/>
              <a:t>3.5% </a:t>
            </a:r>
            <a:r>
              <a:rPr lang="en-IE" sz="1100" b="0" dirty="0" err="1" smtClean="0"/>
              <a:t>excl</a:t>
            </a:r>
            <a:r>
              <a:rPr lang="en-IE" sz="1100" b="0" dirty="0" smtClean="0"/>
              <a:t> non cash mark to market adjustment  v 2015: 2.7%).  This significantly offset the reduced generation energy margins in the SEM All Ireland market in 2016 for ESB’s generation business GWM, reflecting the structural benefit of a balanced generation and supply position. At the same time Electric Ireland introduced competitive price reductions to its customers.</a:t>
            </a:r>
          </a:p>
          <a:p>
            <a:r>
              <a:rPr lang="en-US" sz="1100" b="0" dirty="0" smtClean="0"/>
              <a:t>Electric Ireland’s </a:t>
            </a:r>
            <a:r>
              <a:rPr lang="en-US" sz="1100" b="0" dirty="0"/>
              <a:t>all Ireland’s market share </a:t>
            </a:r>
            <a:r>
              <a:rPr lang="en-US" sz="1100" b="0" dirty="0" smtClean="0"/>
              <a:t>in 2016 was 37%; a 1% reduction on 2015 in the residential market sector in the face of ongoing competition.  </a:t>
            </a:r>
            <a:r>
              <a:rPr lang="en-US" sz="1100" b="0" dirty="0"/>
              <a:t>Electric Ireland continued to be a</a:t>
            </a:r>
            <a:r>
              <a:rPr lang="en-US" sz="1100" b="0" dirty="0" smtClean="0"/>
              <a:t> </a:t>
            </a:r>
            <a:r>
              <a:rPr lang="en-US" sz="1100" b="0" dirty="0"/>
              <a:t>leading </a:t>
            </a:r>
            <a:r>
              <a:rPr lang="en-US" sz="1100" b="0" dirty="0" smtClean="0"/>
              <a:t>Irish retail brand, </a:t>
            </a:r>
            <a:r>
              <a:rPr lang="en-US" sz="1100" b="0" dirty="0"/>
              <a:t>through </a:t>
            </a:r>
            <a:r>
              <a:rPr lang="en-US" sz="1100" b="0" dirty="0" smtClean="0"/>
              <a:t>a </a:t>
            </a:r>
            <a:r>
              <a:rPr lang="en-US" sz="1100" b="0" dirty="0"/>
              <a:t>focus on competitive offerings</a:t>
            </a:r>
            <a:r>
              <a:rPr lang="en-US" sz="1100" b="0" dirty="0" smtClean="0"/>
              <a:t>,  excellent </a:t>
            </a:r>
            <a:r>
              <a:rPr lang="en-US" sz="1100" b="0" dirty="0"/>
              <a:t>customer service and introducing new and innovative products and services to meet customer needs</a:t>
            </a:r>
            <a:r>
              <a:rPr lang="en-US" sz="1100" b="0" dirty="0" smtClean="0"/>
              <a:t>. Electric Ireland entered the NI residential electricity market in late Q4 2015 and this is progressing well with over 27k new customers signed up at the end of 2016 (3.6% share of NI Residential market of 790k customers)</a:t>
            </a:r>
          </a:p>
          <a:p>
            <a:r>
              <a:rPr lang="en-US" sz="1100" b="0" dirty="0" smtClean="0"/>
              <a:t>Electric </a:t>
            </a:r>
            <a:r>
              <a:rPr lang="en-US" sz="1100" b="0" dirty="0"/>
              <a:t>Ireland’s focus in </a:t>
            </a:r>
            <a:r>
              <a:rPr lang="en-US" sz="1100" b="0" dirty="0" smtClean="0"/>
              <a:t>2017 and beyond is </a:t>
            </a:r>
            <a:r>
              <a:rPr lang="en-US" sz="1100" b="0" dirty="0"/>
              <a:t>a continued strong focus on </a:t>
            </a:r>
            <a:r>
              <a:rPr lang="en-US" sz="1100" b="0" dirty="0" smtClean="0"/>
              <a:t>customer service and value, introducing </a:t>
            </a:r>
            <a:r>
              <a:rPr lang="en-US" sz="1100" b="0" dirty="0"/>
              <a:t>new and innovative products and services and </a:t>
            </a:r>
            <a:r>
              <a:rPr lang="en-US" sz="1100" b="0" dirty="0" smtClean="0"/>
              <a:t>maintaining  market share at an appropriate net margin.</a:t>
            </a:r>
            <a:endParaRPr lang="en-IE" sz="1100" b="0" dirty="0"/>
          </a:p>
        </p:txBody>
      </p:sp>
    </p:spTree>
    <p:extLst>
      <p:ext uri="{BB962C8B-B14F-4D97-AF65-F5344CB8AC3E}">
        <p14:creationId xmlns:p14="http://schemas.microsoft.com/office/powerpoint/2010/main" val="17542482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3494" y="4715409"/>
            <a:ext cx="4934819" cy="1795363"/>
          </a:xfrm>
        </p:spPr>
        <p:txBody>
          <a:bodyPr/>
          <a:lstStyle/>
          <a:p>
            <a:r>
              <a:rPr lang="en-US" sz="1800" b="0" dirty="0"/>
              <a:t>I’m going to hand over to </a:t>
            </a:r>
            <a:r>
              <a:rPr lang="en-US" sz="1800" b="0" dirty="0" smtClean="0"/>
              <a:t>Gerry </a:t>
            </a:r>
            <a:r>
              <a:rPr lang="en-US" sz="1800" b="0" dirty="0"/>
              <a:t>now to go </a:t>
            </a:r>
            <a:r>
              <a:rPr lang="en-US" sz="1800" b="0" dirty="0" smtClean="0"/>
              <a:t>through ESB’s </a:t>
            </a:r>
            <a:r>
              <a:rPr lang="en-US" sz="1800" b="0" dirty="0" smtClean="0"/>
              <a:t>funding, liquidity and credit rating position </a:t>
            </a:r>
            <a:r>
              <a:rPr lang="en-US" sz="1800" b="0" dirty="0" smtClean="0"/>
              <a:t>at the end of 2016 </a:t>
            </a:r>
          </a:p>
          <a:p>
            <a:endParaRPr lang="en-US" sz="1800" b="0" dirty="0"/>
          </a:p>
          <a:p>
            <a:r>
              <a:rPr lang="en-US" sz="1800" b="0" dirty="0" smtClean="0"/>
              <a:t>Thanks Ted</a:t>
            </a:r>
            <a:endParaRPr lang="en-IE" dirty="0"/>
          </a:p>
        </p:txBody>
      </p:sp>
      <p:sp>
        <p:nvSpPr>
          <p:cNvPr id="4" name="Slide Number Placeholder 3"/>
          <p:cNvSpPr>
            <a:spLocks noGrp="1"/>
          </p:cNvSpPr>
          <p:nvPr>
            <p:ph type="sldNum" sz="quarter" idx="10"/>
          </p:nvPr>
        </p:nvSpPr>
        <p:spPr/>
        <p:txBody>
          <a:bodyPr/>
          <a:lstStyle/>
          <a:p>
            <a:pPr>
              <a:defRPr/>
            </a:pPr>
            <a:fld id="{F5E9CABF-601B-414B-8E09-0095E1B3560E}" type="slidenum">
              <a:rPr lang="en-GB" smtClean="0"/>
              <a:pPr>
                <a:defRPr/>
              </a:pPr>
              <a:t>17</a:t>
            </a:fld>
            <a:endParaRPr lang="en-GB" dirty="0"/>
          </a:p>
        </p:txBody>
      </p:sp>
    </p:spTree>
    <p:extLst>
      <p:ext uri="{BB962C8B-B14F-4D97-AF65-F5344CB8AC3E}">
        <p14:creationId xmlns:p14="http://schemas.microsoft.com/office/powerpoint/2010/main" val="42732312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noChangeArrowheads="1"/>
          </p:cNvSpPr>
          <p:nvPr/>
        </p:nvSpPr>
        <p:spPr bwMode="auto">
          <a:xfrm>
            <a:off x="3852650" y="9429233"/>
            <a:ext cx="2930743" cy="464096"/>
          </a:xfrm>
          <a:prstGeom prst="rect">
            <a:avLst/>
          </a:prstGeom>
          <a:noFill/>
          <a:ln w="9525">
            <a:noFill/>
            <a:miter lim="800000"/>
            <a:headEnd/>
            <a:tailEnd/>
          </a:ln>
        </p:spPr>
        <p:txBody>
          <a:bodyPr lIns="93758" tIns="46878" rIns="93758" bIns="46878" anchor="b"/>
          <a:lstStyle/>
          <a:p>
            <a:pPr algn="r" defTabSz="936466" eaLnBrk="0" hangingPunct="0"/>
            <a:fld id="{04FA58AF-DEC8-40E7-9095-F6B2532963A1}" type="slidenum">
              <a:rPr lang="en-GB" sz="800" b="0"/>
              <a:pPr algn="r" defTabSz="936466" eaLnBrk="0" hangingPunct="0"/>
              <a:t>18</a:t>
            </a:fld>
            <a:endParaRPr lang="en-GB" sz="800" b="0" dirty="0"/>
          </a:p>
        </p:txBody>
      </p:sp>
      <p:sp>
        <p:nvSpPr>
          <p:cNvPr id="62466" name="Rectangle 2"/>
          <p:cNvSpPr>
            <a:spLocks noGrp="1" noRot="1" noChangeAspect="1" noChangeArrowheads="1" noTextEdit="1"/>
          </p:cNvSpPr>
          <p:nvPr>
            <p:ph type="sldImg"/>
          </p:nvPr>
        </p:nvSpPr>
        <p:spPr>
          <a:xfrm>
            <a:off x="922338" y="742950"/>
            <a:ext cx="4951412" cy="3714750"/>
          </a:xfrm>
          <a:ln/>
        </p:spPr>
      </p:sp>
      <p:sp>
        <p:nvSpPr>
          <p:cNvPr id="2" name="Notes Placeholder 1"/>
          <p:cNvSpPr>
            <a:spLocks noGrp="1"/>
          </p:cNvSpPr>
          <p:nvPr>
            <p:ph type="body" sz="quarter" idx="10"/>
          </p:nvPr>
        </p:nvSpPr>
        <p:spPr>
          <a:xfrm>
            <a:off x="0" y="4715409"/>
            <a:ext cx="6783393" cy="5642570"/>
          </a:xfrm>
        </p:spPr>
        <p:txBody>
          <a:bodyPr/>
          <a:lstStyle/>
          <a:p>
            <a:r>
              <a:rPr lang="en-US" sz="1000" b="0" dirty="0"/>
              <a:t>We’ll now move to slide </a:t>
            </a:r>
            <a:r>
              <a:rPr lang="en-US" sz="1000" b="0" dirty="0" smtClean="0"/>
              <a:t>18 </a:t>
            </a:r>
            <a:r>
              <a:rPr lang="en-US" sz="1000" b="0" dirty="0"/>
              <a:t>which provides an overview of the  </a:t>
            </a:r>
            <a:r>
              <a:rPr lang="en-US" sz="1000" dirty="0"/>
              <a:t>ESB Group Debt, which stood at €4.9b</a:t>
            </a:r>
            <a:r>
              <a:rPr lang="en-US" sz="1000" b="0" dirty="0"/>
              <a:t> as at </a:t>
            </a:r>
            <a:r>
              <a:rPr lang="en-US" sz="1000" b="0" dirty="0" smtClean="0"/>
              <a:t>31 December 2016</a:t>
            </a:r>
            <a:r>
              <a:rPr lang="en-US" sz="1000" b="0" dirty="0"/>
              <a:t>. You can see from the pie chart on the left that we have diversified funding sources, with almost 75% coming from the debt capital markets, split between the Eurobond market at </a:t>
            </a:r>
            <a:r>
              <a:rPr lang="en-US" sz="1000" b="0" dirty="0" smtClean="0"/>
              <a:t>59% </a:t>
            </a:r>
            <a:r>
              <a:rPr lang="en-US" sz="1000" b="0" dirty="0"/>
              <a:t>and U.S. private placement at 13%.  A further </a:t>
            </a:r>
            <a:r>
              <a:rPr lang="en-US" sz="1000" b="0" dirty="0" smtClean="0"/>
              <a:t>16% </a:t>
            </a:r>
            <a:r>
              <a:rPr lang="en-US" sz="1000" b="0" dirty="0"/>
              <a:t>of our funding comes from the EIB and the remaining 12% from other bank  facilities, primarily project finance (for our Carrington CCGT plant in GB.)                                                                                                                                            </a:t>
            </a:r>
          </a:p>
          <a:p>
            <a:r>
              <a:rPr lang="en-US" sz="1000" b="0" dirty="0"/>
              <a:t>On the bottom left are the </a:t>
            </a:r>
            <a:r>
              <a:rPr lang="en-US" sz="1000" b="0" dirty="0"/>
              <a:t>2</a:t>
            </a:r>
            <a:r>
              <a:rPr lang="en-US" sz="1000" b="0" dirty="0" smtClean="0"/>
              <a:t> </a:t>
            </a:r>
            <a:r>
              <a:rPr lang="en-US" sz="1000" b="0" dirty="0"/>
              <a:t>additional funding points worth noting. In </a:t>
            </a:r>
            <a:r>
              <a:rPr lang="en-US" sz="1000" b="0" dirty="0" smtClean="0"/>
              <a:t>June 2016</a:t>
            </a:r>
            <a:r>
              <a:rPr lang="en-US" sz="1000" b="0" dirty="0" smtClean="0"/>
              <a:t> </a:t>
            </a:r>
            <a:r>
              <a:rPr lang="en-US" sz="1000" b="0" dirty="0"/>
              <a:t>we </a:t>
            </a:r>
            <a:r>
              <a:rPr lang="en-US" sz="1000" dirty="0"/>
              <a:t>issued </a:t>
            </a:r>
            <a:r>
              <a:rPr lang="en-IE" sz="1000" dirty="0"/>
              <a:t>a €600m fixed rate 15 year bond at a coupon rate of 1.875%, </a:t>
            </a:r>
            <a:r>
              <a:rPr lang="en-IE" sz="1000" b="0" dirty="0"/>
              <a:t>with about half of the proceeds used buy-back our 2019 bond to lengthen  the maturity profile of our debt, reduce the average coupon and remove a spike which had existed in 2019 in out debt repayment </a:t>
            </a:r>
            <a:r>
              <a:rPr lang="en-IE" sz="1000" b="0" dirty="0" smtClean="0"/>
              <a:t>profile;</a:t>
            </a:r>
            <a:r>
              <a:rPr lang="en-IE" sz="1000" dirty="0" smtClean="0"/>
              <a:t> while in early 2017 we issued a €500m fixed rate 12 year bond at a coupon rate of 1.75%. </a:t>
            </a:r>
            <a:r>
              <a:rPr lang="en-US" sz="1000" b="0" dirty="0" smtClean="0"/>
              <a:t>(Note </a:t>
            </a:r>
            <a:r>
              <a:rPr lang="en-US" sz="1000" b="0" dirty="0"/>
              <a:t>Weighted average interest rate on Debt at end </a:t>
            </a:r>
            <a:r>
              <a:rPr lang="en-US" sz="1000" b="0" dirty="0" smtClean="0"/>
              <a:t>2016 </a:t>
            </a:r>
            <a:r>
              <a:rPr lang="en-US" sz="1000" b="0" dirty="0"/>
              <a:t>was </a:t>
            </a:r>
            <a:r>
              <a:rPr lang="en-US" sz="1000" b="0" dirty="0" smtClean="0"/>
              <a:t>4.3% (2015 5.4%). </a:t>
            </a:r>
            <a:endParaRPr lang="en-US" sz="1000" b="0" dirty="0"/>
          </a:p>
          <a:p>
            <a:r>
              <a:rPr lang="en-IE" sz="1000" dirty="0"/>
              <a:t>It is also worth noting that almost </a:t>
            </a:r>
            <a:r>
              <a:rPr lang="en-IE" sz="1000" dirty="0" smtClean="0"/>
              <a:t>38% </a:t>
            </a:r>
            <a:r>
              <a:rPr lang="en-IE" sz="1000" dirty="0"/>
              <a:t>of our debt is denominated in sterling to fund UK investments and </a:t>
            </a:r>
            <a:r>
              <a:rPr lang="en-IE" sz="1000" b="0" dirty="0"/>
              <a:t>that as highlighted earlier </a:t>
            </a:r>
            <a:r>
              <a:rPr lang="en-GB" sz="1000" b="0" dirty="0"/>
              <a:t>the weakening of sterling has also reduced the euro equivalent value of this Sterling Debt (by over €300m) and gearing relative to </a:t>
            </a:r>
            <a:r>
              <a:rPr lang="en-GB" sz="1000" b="0" dirty="0" smtClean="0"/>
              <a:t>2015</a:t>
            </a:r>
            <a:r>
              <a:rPr lang="en-GB" sz="1000" b="0" dirty="0"/>
              <a:t>.  This </a:t>
            </a:r>
            <a:r>
              <a:rPr lang="en-GB" sz="1000" dirty="0"/>
              <a:t>has meant that ESB’s key credit metrics have been protected.                                                                                                                          </a:t>
            </a:r>
            <a:r>
              <a:rPr lang="en-GB" sz="1000" dirty="0" smtClean="0"/>
              <a:t>                      </a:t>
            </a:r>
            <a:r>
              <a:rPr lang="en-US" sz="1000" b="0" dirty="0"/>
              <a:t>On the top right you will see that </a:t>
            </a:r>
            <a:r>
              <a:rPr lang="en-US" sz="1000" dirty="0" smtClean="0"/>
              <a:t>96% </a:t>
            </a:r>
            <a:r>
              <a:rPr lang="en-US" sz="1000" dirty="0"/>
              <a:t>of our interest is locked in to fixed interest or inflation-linked instruments.  </a:t>
            </a:r>
            <a:r>
              <a:rPr lang="en-US" sz="1000" b="0" dirty="0"/>
              <a:t>On the bottom right you can see our </a:t>
            </a:r>
            <a:r>
              <a:rPr lang="en-US" sz="1000" dirty="0"/>
              <a:t>available liquidity is €</a:t>
            </a:r>
            <a:r>
              <a:rPr lang="en-US" sz="1000" dirty="0" smtClean="0"/>
              <a:t>1.7 </a:t>
            </a:r>
            <a:r>
              <a:rPr lang="en-US" sz="1000" dirty="0"/>
              <a:t>billion </a:t>
            </a:r>
            <a:r>
              <a:rPr lang="en-US" sz="1000" b="0" dirty="0"/>
              <a:t>primarily through facilities from our revolving credit facilities (€1.44bn) with our banks, </a:t>
            </a:r>
            <a:r>
              <a:rPr lang="en-US" sz="1000" b="0" dirty="0" smtClean="0"/>
              <a:t>€0.06bn </a:t>
            </a:r>
            <a:r>
              <a:rPr lang="en-US" sz="1000" b="0" dirty="0"/>
              <a:t>committed facilities from EIB  and </a:t>
            </a:r>
            <a:r>
              <a:rPr lang="en-US" sz="1000" b="0" dirty="0" smtClean="0"/>
              <a:t>€0.2 </a:t>
            </a:r>
            <a:r>
              <a:rPr lang="en-US" sz="1000" b="0" dirty="0" err="1"/>
              <a:t>bn</a:t>
            </a:r>
            <a:r>
              <a:rPr lang="en-US" sz="1000" b="0" dirty="0"/>
              <a:t> of cash.  </a:t>
            </a:r>
          </a:p>
          <a:p>
            <a:pPr lvl="0"/>
            <a:endParaRPr lang="en-IE" sz="1100" dirty="0"/>
          </a:p>
          <a:p>
            <a:endParaRPr lang="en-IE" sz="1100" b="0" dirty="0"/>
          </a:p>
        </p:txBody>
      </p:sp>
    </p:spTree>
    <p:extLst>
      <p:ext uri="{BB962C8B-B14F-4D97-AF65-F5344CB8AC3E}">
        <p14:creationId xmlns:p14="http://schemas.microsoft.com/office/powerpoint/2010/main" val="19575991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77792" y="4635479"/>
            <a:ext cx="6169307" cy="4924425"/>
          </a:xfrm>
        </p:spPr>
        <p:txBody>
          <a:bodyPr/>
          <a:lstStyle/>
          <a:p>
            <a:r>
              <a:rPr lang="en-IE" sz="1200" dirty="0"/>
              <a:t>On slide </a:t>
            </a:r>
            <a:r>
              <a:rPr lang="en-IE" sz="1200" dirty="0" smtClean="0"/>
              <a:t>19 </a:t>
            </a:r>
            <a:r>
              <a:rPr lang="en-IE" sz="1200" dirty="0"/>
              <a:t>you can see ESB’s Debt Repayment Profile out to </a:t>
            </a:r>
            <a:r>
              <a:rPr lang="en-IE" sz="1200" dirty="0" smtClean="0"/>
              <a:t>2031 </a:t>
            </a:r>
            <a:r>
              <a:rPr lang="en-IE" sz="1200" dirty="0"/>
              <a:t>and beyond.</a:t>
            </a:r>
          </a:p>
          <a:p>
            <a:r>
              <a:rPr lang="en-IE" sz="1200" b="0" dirty="0"/>
              <a:t>As you can see, and following the LM exercise in May, it is a very smooth profile over the next few years and given our strong EBITDA levels (</a:t>
            </a:r>
            <a:r>
              <a:rPr lang="en-IE" sz="1200" b="0" dirty="0" smtClean="0"/>
              <a:t>€1.3 </a:t>
            </a:r>
            <a:r>
              <a:rPr lang="en-IE" sz="1200" b="0" dirty="0" err="1" smtClean="0"/>
              <a:t>bn</a:t>
            </a:r>
            <a:r>
              <a:rPr lang="en-IE" sz="1200" b="0" dirty="0" smtClean="0"/>
              <a:t> </a:t>
            </a:r>
            <a:r>
              <a:rPr lang="en-IE" sz="1200" b="0" dirty="0"/>
              <a:t>in </a:t>
            </a:r>
            <a:r>
              <a:rPr lang="en-IE" sz="1200" b="0" dirty="0" smtClean="0"/>
              <a:t>2016), </a:t>
            </a:r>
            <a:r>
              <a:rPr lang="en-IE" sz="1200" b="0" dirty="0"/>
              <a:t>strong liquidity position and our track record in accessing a range of funding </a:t>
            </a:r>
            <a:r>
              <a:rPr lang="en-IE" sz="1200" b="0" dirty="0" smtClean="0"/>
              <a:t>sources. </a:t>
            </a:r>
            <a:r>
              <a:rPr lang="en-IE" sz="1200" b="0" dirty="0"/>
              <a:t>I believe this to be a very manageable repayment profile.  We continue to proactively manage </a:t>
            </a:r>
            <a:r>
              <a:rPr lang="en-IE" sz="1200" b="0" dirty="0" smtClean="0"/>
              <a:t>ESB’s </a:t>
            </a:r>
            <a:r>
              <a:rPr lang="en-IE" sz="1200" b="0" dirty="0"/>
              <a:t>borrowing repayment profile and </a:t>
            </a:r>
            <a:r>
              <a:rPr lang="en-IE" sz="1200" b="0" dirty="0" smtClean="0"/>
              <a:t>maintain </a:t>
            </a:r>
            <a:r>
              <a:rPr lang="en-IE" sz="1200" b="0" dirty="0"/>
              <a:t>its ability to fund </a:t>
            </a:r>
            <a:r>
              <a:rPr lang="en-IE" sz="1200" b="0" dirty="0" smtClean="0"/>
              <a:t>from diversified sources in </a:t>
            </a:r>
            <a:r>
              <a:rPr lang="en-IE" sz="1200" b="0" dirty="0"/>
              <a:t>the future.</a:t>
            </a:r>
          </a:p>
          <a:p>
            <a:r>
              <a:rPr lang="en-IE" sz="1200" b="0" dirty="0"/>
              <a:t>.</a:t>
            </a:r>
            <a:r>
              <a:rPr lang="en-IE" dirty="0"/>
              <a:t>1. </a:t>
            </a:r>
            <a:r>
              <a:rPr lang="en-IE" sz="1200" dirty="0"/>
              <a:t>Manageable Profile</a:t>
            </a:r>
          </a:p>
          <a:p>
            <a:pPr marL="285725" indent="-285725">
              <a:buFont typeface="Wingdings" panose="05000000000000000000" pitchFamily="2" charset="2"/>
              <a:buChar char="§"/>
            </a:pPr>
            <a:r>
              <a:rPr lang="en-IE" sz="1200" b="0" dirty="0"/>
              <a:t>Liquidity €</a:t>
            </a:r>
            <a:r>
              <a:rPr lang="en-IE" sz="1200" b="0" dirty="0" smtClean="0"/>
              <a:t>1.7bn                                                                                                               </a:t>
            </a:r>
            <a:r>
              <a:rPr lang="en-IE" sz="1200" b="0" dirty="0"/>
              <a:t>EBITDA running at €1.3bn </a:t>
            </a:r>
          </a:p>
          <a:p>
            <a:r>
              <a:rPr lang="en-IE" sz="1200" dirty="0"/>
              <a:t>2. Reviewing funding options over the coming months</a:t>
            </a:r>
          </a:p>
          <a:p>
            <a:pPr>
              <a:spcBef>
                <a:spcPts val="600"/>
              </a:spcBef>
            </a:pPr>
            <a:r>
              <a:rPr lang="en-IE" sz="1200" b="0" dirty="0"/>
              <a:t>Notes:</a:t>
            </a:r>
          </a:p>
          <a:p>
            <a:pPr>
              <a:spcBef>
                <a:spcPts val="600"/>
              </a:spcBef>
            </a:pPr>
            <a:r>
              <a:rPr lang="en-IE" sz="1200" b="0" dirty="0"/>
              <a:t>Bond</a:t>
            </a:r>
            <a:r>
              <a:rPr lang="en-IE" sz="1200" b="0" baseline="0" dirty="0"/>
              <a:t> 2017: ESB €</a:t>
            </a:r>
            <a:r>
              <a:rPr lang="en-IE" sz="1200" b="0" dirty="0"/>
              <a:t>300</a:t>
            </a:r>
            <a:r>
              <a:rPr lang="en-IE" sz="1200" b="0" baseline="0" dirty="0"/>
              <a:t>m (5-year)</a:t>
            </a:r>
          </a:p>
          <a:p>
            <a:pPr>
              <a:spcBef>
                <a:spcPts val="600"/>
              </a:spcBef>
            </a:pPr>
            <a:r>
              <a:rPr lang="en-IE" sz="1200" b="0" baseline="0" dirty="0"/>
              <a:t>Bond 2018: NIE £175m (20-year)</a:t>
            </a:r>
          </a:p>
          <a:p>
            <a:pPr>
              <a:spcBef>
                <a:spcPts val="600"/>
              </a:spcBef>
            </a:pPr>
            <a:r>
              <a:rPr lang="en-IE" sz="1200" b="0" dirty="0"/>
              <a:t>Bond 2019: ESB €</a:t>
            </a:r>
            <a:r>
              <a:rPr lang="en-IE" sz="1200" b="0" dirty="0" smtClean="0"/>
              <a:t>215m </a:t>
            </a:r>
            <a:r>
              <a:rPr lang="en-IE" sz="1200" b="0" dirty="0"/>
              <a:t>(7 year)</a:t>
            </a:r>
          </a:p>
        </p:txBody>
      </p:sp>
      <p:sp>
        <p:nvSpPr>
          <p:cNvPr id="4" name="Slide Number Placeholder 3"/>
          <p:cNvSpPr>
            <a:spLocks noGrp="1"/>
          </p:cNvSpPr>
          <p:nvPr>
            <p:ph type="sldNum" sz="quarter" idx="10"/>
          </p:nvPr>
        </p:nvSpPr>
        <p:spPr/>
        <p:txBody>
          <a:bodyPr/>
          <a:lstStyle/>
          <a:p>
            <a:pPr>
              <a:defRPr/>
            </a:pPr>
            <a:fld id="{42DEFC08-9DB0-4DA4-95AE-983B66AABABE}" type="slidenum">
              <a:rPr lang="en-GB" smtClean="0"/>
              <a:pPr>
                <a:defRPr/>
              </a:pPr>
              <a:t>19</a:t>
            </a:fld>
            <a:endParaRPr lang="en-GB" dirty="0"/>
          </a:p>
        </p:txBody>
      </p:sp>
    </p:spTree>
    <p:extLst>
      <p:ext uri="{BB962C8B-B14F-4D97-AF65-F5344CB8AC3E}">
        <p14:creationId xmlns:p14="http://schemas.microsoft.com/office/powerpoint/2010/main" val="1487071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3495" y="4715408"/>
            <a:ext cx="4934819" cy="257305"/>
          </a:xfrm>
        </p:spPr>
        <p:txBody>
          <a:bodyPr/>
          <a:lstStyle/>
          <a:p>
            <a:endParaRPr lang="en-IE" dirty="0"/>
          </a:p>
        </p:txBody>
      </p:sp>
      <p:sp>
        <p:nvSpPr>
          <p:cNvPr id="4" name="Slide Number Placeholder 3"/>
          <p:cNvSpPr>
            <a:spLocks noGrp="1"/>
          </p:cNvSpPr>
          <p:nvPr>
            <p:ph type="sldNum" sz="quarter" idx="10"/>
          </p:nvPr>
        </p:nvSpPr>
        <p:spPr/>
        <p:txBody>
          <a:bodyPr/>
          <a:lstStyle/>
          <a:p>
            <a:pPr>
              <a:defRPr/>
            </a:pPr>
            <a:fld id="{F5E9CABF-601B-414B-8E09-0095E1B3560E}" type="slidenum">
              <a:rPr lang="en-GB" smtClean="0"/>
              <a:pPr>
                <a:defRPr/>
              </a:pPr>
              <a:t>2</a:t>
            </a:fld>
            <a:endParaRPr lang="en-GB" dirty="0"/>
          </a:p>
        </p:txBody>
      </p:sp>
    </p:spTree>
    <p:extLst>
      <p:ext uri="{BB962C8B-B14F-4D97-AF65-F5344CB8AC3E}">
        <p14:creationId xmlns:p14="http://schemas.microsoft.com/office/powerpoint/2010/main" val="22626398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txBox="1">
            <a:spLocks noGrp="1" noChangeArrowheads="1"/>
          </p:cNvSpPr>
          <p:nvPr/>
        </p:nvSpPr>
        <p:spPr bwMode="auto">
          <a:xfrm>
            <a:off x="3853054" y="9428140"/>
            <a:ext cx="2929291" cy="464032"/>
          </a:xfrm>
          <a:prstGeom prst="rect">
            <a:avLst/>
          </a:prstGeom>
          <a:noFill/>
          <a:ln w="9525">
            <a:noFill/>
            <a:miter lim="800000"/>
            <a:headEnd/>
            <a:tailEnd/>
          </a:ln>
        </p:spPr>
        <p:txBody>
          <a:bodyPr lIns="94341" tIns="47168" rIns="94341" bIns="47168" anchor="b"/>
          <a:lstStyle/>
          <a:p>
            <a:pPr algn="r" defTabSz="941820" eaLnBrk="0" hangingPunct="0"/>
            <a:fld id="{B30B0A09-F685-4B51-972A-701EE3A3DE13}" type="slidenum">
              <a:rPr lang="en-GB" sz="800" b="0"/>
              <a:pPr algn="r" defTabSz="941820" eaLnBrk="0" hangingPunct="0"/>
              <a:t>20</a:t>
            </a:fld>
            <a:endParaRPr lang="en-GB" sz="800" b="0"/>
          </a:p>
        </p:txBody>
      </p:sp>
      <p:sp>
        <p:nvSpPr>
          <p:cNvPr id="72706" name="Rectangle 2"/>
          <p:cNvSpPr>
            <a:spLocks noGrp="1" noRot="1" noChangeAspect="1" noChangeArrowheads="1" noTextEdit="1"/>
          </p:cNvSpPr>
          <p:nvPr>
            <p:ph type="sldImg"/>
          </p:nvPr>
        </p:nvSpPr>
        <p:spPr>
          <a:xfrm>
            <a:off x="923925" y="744538"/>
            <a:ext cx="4948238" cy="3711575"/>
          </a:xfrm>
          <a:ln/>
        </p:spPr>
      </p:sp>
      <p:sp>
        <p:nvSpPr>
          <p:cNvPr id="72707" name="Rectangle 3"/>
          <p:cNvSpPr>
            <a:spLocks noGrp="1" noChangeArrowheads="1"/>
          </p:cNvSpPr>
          <p:nvPr>
            <p:ph type="body" idx="1"/>
          </p:nvPr>
        </p:nvSpPr>
        <p:spPr>
          <a:xfrm>
            <a:off x="679149" y="4706391"/>
            <a:ext cx="5436208" cy="2308324"/>
          </a:xfrm>
          <a:noFill/>
          <a:ln/>
        </p:spPr>
        <p:txBody>
          <a:bodyPr/>
          <a:lstStyle/>
          <a:p>
            <a:pPr eaLnBrk="1" hangingPunct="1"/>
            <a:r>
              <a:rPr lang="en-US" sz="1200" b="0" dirty="0"/>
              <a:t>Moving on to </a:t>
            </a:r>
            <a:r>
              <a:rPr lang="en-US" sz="1200" dirty="0"/>
              <a:t>slide </a:t>
            </a:r>
            <a:r>
              <a:rPr lang="en-US" sz="1200" dirty="0" smtClean="0"/>
              <a:t>20</a:t>
            </a:r>
            <a:r>
              <a:rPr lang="en-US" sz="1200" b="0" dirty="0" smtClean="0"/>
              <a:t>, </a:t>
            </a:r>
            <a:r>
              <a:rPr lang="en-US" sz="1200" b="0" dirty="0"/>
              <a:t>where you can see ESB’s existing credit ratings from the 3 rating agencies. </a:t>
            </a:r>
          </a:p>
          <a:p>
            <a:pPr eaLnBrk="1" hangingPunct="1"/>
            <a:r>
              <a:rPr lang="en-US" sz="1200" b="0" dirty="0"/>
              <a:t>ESB is rated A- with Standard &amp; Poor’s with a stable outlook, Baa1 with Moody’s with an improved outlook from stable to positive following the upgrade of the Irish sovereign to A3 with a positive and Fitch’s at BBB+ with a stable outlook.  </a:t>
            </a:r>
          </a:p>
          <a:p>
            <a:pPr eaLnBrk="1" hangingPunct="1"/>
            <a:r>
              <a:rPr lang="en-US" sz="1200" b="0" dirty="0"/>
              <a:t>If </a:t>
            </a:r>
            <a:r>
              <a:rPr lang="en-US" sz="1200" b="0" dirty="0" err="1"/>
              <a:t>Moodys</a:t>
            </a:r>
            <a:r>
              <a:rPr lang="en-US" sz="1200" b="0" dirty="0"/>
              <a:t> upgrades the Irish Sovereign rating from</a:t>
            </a:r>
            <a:r>
              <a:rPr lang="en-US" sz="1200" b="0" baseline="0" dirty="0"/>
              <a:t> A3 to A2 then ESB’s rating would be upgrades to A3 (same as A- with S&amp;P)</a:t>
            </a:r>
            <a:endParaRPr lang="en-US" sz="1200" b="0" dirty="0"/>
          </a:p>
        </p:txBody>
      </p:sp>
    </p:spTree>
    <p:extLst>
      <p:ext uri="{BB962C8B-B14F-4D97-AF65-F5344CB8AC3E}">
        <p14:creationId xmlns:p14="http://schemas.microsoft.com/office/powerpoint/2010/main" val="23596488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3494" y="4715409"/>
            <a:ext cx="4934819" cy="512961"/>
          </a:xfrm>
        </p:spPr>
        <p:txBody>
          <a:bodyPr/>
          <a:lstStyle/>
          <a:p>
            <a:r>
              <a:rPr lang="en-IE" dirty="0" smtClean="0"/>
              <a:t>I am now going to hand you back to Pat for a 2017 outlook summary</a:t>
            </a:r>
            <a:endParaRPr lang="en-IE" dirty="0"/>
          </a:p>
        </p:txBody>
      </p:sp>
      <p:sp>
        <p:nvSpPr>
          <p:cNvPr id="4" name="Slide Number Placeholder 3"/>
          <p:cNvSpPr>
            <a:spLocks noGrp="1"/>
          </p:cNvSpPr>
          <p:nvPr>
            <p:ph type="sldNum" sz="quarter" idx="10"/>
          </p:nvPr>
        </p:nvSpPr>
        <p:spPr/>
        <p:txBody>
          <a:bodyPr/>
          <a:lstStyle/>
          <a:p>
            <a:pPr>
              <a:defRPr/>
            </a:pPr>
            <a:fld id="{F5E9CABF-601B-414B-8E09-0095E1B3560E}" type="slidenum">
              <a:rPr lang="en-GB" smtClean="0"/>
              <a:pPr>
                <a:defRPr/>
              </a:pPr>
              <a:t>21</a:t>
            </a:fld>
            <a:endParaRPr lang="en-GB"/>
          </a:p>
        </p:txBody>
      </p:sp>
    </p:spTree>
    <p:extLst>
      <p:ext uri="{BB962C8B-B14F-4D97-AF65-F5344CB8AC3E}">
        <p14:creationId xmlns:p14="http://schemas.microsoft.com/office/powerpoint/2010/main" val="13016473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txBox="1">
            <a:spLocks noGrp="1" noChangeArrowheads="1"/>
          </p:cNvSpPr>
          <p:nvPr/>
        </p:nvSpPr>
        <p:spPr bwMode="auto">
          <a:xfrm>
            <a:off x="3852650" y="9427649"/>
            <a:ext cx="2930743" cy="465680"/>
          </a:xfrm>
          <a:prstGeom prst="rect">
            <a:avLst/>
          </a:prstGeom>
          <a:noFill/>
          <a:ln w="9525">
            <a:noFill/>
            <a:miter lim="800000"/>
            <a:headEnd/>
            <a:tailEnd/>
          </a:ln>
        </p:spPr>
        <p:txBody>
          <a:bodyPr lIns="94210" tIns="47104" rIns="94210" bIns="47104" anchor="b"/>
          <a:lstStyle/>
          <a:p>
            <a:pPr algn="r" defTabSz="941302" eaLnBrk="0" hangingPunct="0"/>
            <a:fld id="{D0BBD3BC-9607-4EA9-8DE0-1B78BBF5088F}" type="slidenum">
              <a:rPr lang="en-GB" sz="800" b="0"/>
              <a:pPr algn="r" defTabSz="941302" eaLnBrk="0" hangingPunct="0"/>
              <a:t>22</a:t>
            </a:fld>
            <a:endParaRPr lang="en-GB" sz="800" b="0"/>
          </a:p>
        </p:txBody>
      </p:sp>
      <p:sp>
        <p:nvSpPr>
          <p:cNvPr id="73730" name="Rectangle 2"/>
          <p:cNvSpPr>
            <a:spLocks noGrp="1" noRot="1" noChangeAspect="1" noChangeArrowheads="1" noTextEdit="1"/>
          </p:cNvSpPr>
          <p:nvPr>
            <p:ph type="sldImg"/>
          </p:nvPr>
        </p:nvSpPr>
        <p:spPr>
          <a:xfrm>
            <a:off x="922338" y="742950"/>
            <a:ext cx="4951412" cy="3714750"/>
          </a:xfrm>
          <a:ln/>
        </p:spPr>
      </p:sp>
      <p:sp>
        <p:nvSpPr>
          <p:cNvPr id="73731" name="Rectangle 3"/>
          <p:cNvSpPr>
            <a:spLocks noGrp="1" noChangeArrowheads="1"/>
          </p:cNvSpPr>
          <p:nvPr>
            <p:ph type="body" idx="1"/>
          </p:nvPr>
        </p:nvSpPr>
        <p:spPr>
          <a:xfrm>
            <a:off x="679135" y="4705905"/>
            <a:ext cx="5436235" cy="3847207"/>
          </a:xfrm>
          <a:noFill/>
          <a:ln/>
        </p:spPr>
        <p:txBody>
          <a:bodyPr/>
          <a:lstStyle/>
          <a:p>
            <a:pPr eaLnBrk="1" hangingPunct="1"/>
            <a:r>
              <a:rPr lang="en-US" sz="1200" b="0" dirty="0" smtClean="0"/>
              <a:t>So on slide 22 a little bit on our outlook for 2017 and beyond. The macro backdrop in Ireland is quite positive and we expect that to continue during 2017 with increasing SEM electricity demand projected.                                                                                                               The 2 networks businesses are focused in the Republic of Ireland first of all on delivering PR 4.  And, as we said already, it underpins about 50% of the group’s EBITDA and assets.  In Northern Ireland NIE Networks are very much focused on securing a satisfactory outcome to its RP 6 revenue review.                                                                                            In generation then we’re focused on maintaining the plant availability,  the ongoing commercial operation of the Carrington plant, preparations for ISEM and renewable investments consistent with our strategy,                                                                                                              while in Electric Ireland, our customer-facing business, we continue to focus on customer service and value and retaining market share at </a:t>
            </a:r>
            <a:r>
              <a:rPr lang="en-US" sz="1200" b="0" dirty="0" smtClean="0"/>
              <a:t>appropriate </a:t>
            </a:r>
            <a:r>
              <a:rPr lang="en-US" sz="1200" b="0" dirty="0" smtClean="0"/>
              <a:t>margins.  </a:t>
            </a:r>
          </a:p>
          <a:p>
            <a:pPr eaLnBrk="1" hangingPunct="1"/>
            <a:r>
              <a:rPr lang="en-US" sz="1200" b="0" dirty="0" smtClean="0"/>
              <a:t>As always, we have an ongoing focus on the cost efficiency of the business and protecting the financial strength of the group.</a:t>
            </a:r>
          </a:p>
        </p:txBody>
      </p:sp>
    </p:spTree>
    <p:extLst>
      <p:ext uri="{BB962C8B-B14F-4D97-AF65-F5344CB8AC3E}">
        <p14:creationId xmlns:p14="http://schemas.microsoft.com/office/powerpoint/2010/main" val="27869828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7"/>
          <p:cNvSpPr txBox="1">
            <a:spLocks noGrp="1" noChangeArrowheads="1"/>
          </p:cNvSpPr>
          <p:nvPr/>
        </p:nvSpPr>
        <p:spPr bwMode="auto">
          <a:xfrm>
            <a:off x="3852650" y="9427649"/>
            <a:ext cx="2930743" cy="465680"/>
          </a:xfrm>
          <a:prstGeom prst="rect">
            <a:avLst/>
          </a:prstGeom>
          <a:noFill/>
          <a:ln w="9525">
            <a:noFill/>
            <a:miter lim="800000"/>
            <a:headEnd/>
            <a:tailEnd/>
          </a:ln>
        </p:spPr>
        <p:txBody>
          <a:bodyPr lIns="94210" tIns="47104" rIns="94210" bIns="47104" anchor="b"/>
          <a:lstStyle/>
          <a:p>
            <a:pPr algn="r" defTabSz="941302" eaLnBrk="0" hangingPunct="0"/>
            <a:fld id="{D0BBD3BC-9607-4EA9-8DE0-1B78BBF5088F}" type="slidenum">
              <a:rPr lang="en-GB" sz="800" b="0"/>
              <a:pPr algn="r" defTabSz="941302" eaLnBrk="0" hangingPunct="0"/>
              <a:t>23</a:t>
            </a:fld>
            <a:endParaRPr lang="en-GB" sz="800" b="0"/>
          </a:p>
        </p:txBody>
      </p:sp>
      <p:sp>
        <p:nvSpPr>
          <p:cNvPr id="73730" name="Rectangle 2"/>
          <p:cNvSpPr>
            <a:spLocks noGrp="1" noRot="1" noChangeAspect="1" noChangeArrowheads="1" noTextEdit="1"/>
          </p:cNvSpPr>
          <p:nvPr>
            <p:ph type="sldImg"/>
          </p:nvPr>
        </p:nvSpPr>
        <p:spPr>
          <a:xfrm>
            <a:off x="922338" y="742950"/>
            <a:ext cx="4951412" cy="3714750"/>
          </a:xfrm>
          <a:ln/>
        </p:spPr>
      </p:sp>
      <p:sp>
        <p:nvSpPr>
          <p:cNvPr id="73731" name="Rectangle 3"/>
          <p:cNvSpPr>
            <a:spLocks noGrp="1" noChangeArrowheads="1"/>
          </p:cNvSpPr>
          <p:nvPr>
            <p:ph type="body" idx="1"/>
          </p:nvPr>
        </p:nvSpPr>
        <p:spPr>
          <a:xfrm>
            <a:off x="679135" y="4705905"/>
            <a:ext cx="5436235" cy="227435"/>
          </a:xfrm>
          <a:noFill/>
          <a:ln/>
        </p:spPr>
        <p:txBody>
          <a:bodyPr/>
          <a:lstStyle/>
          <a:p>
            <a:pPr eaLnBrk="1" hangingPunct="1"/>
            <a:endParaRPr lang="en-US" sz="1200" b="0" dirty="0" smtClean="0"/>
          </a:p>
        </p:txBody>
      </p:sp>
    </p:spTree>
    <p:extLst>
      <p:ext uri="{BB962C8B-B14F-4D97-AF65-F5344CB8AC3E}">
        <p14:creationId xmlns:p14="http://schemas.microsoft.com/office/powerpoint/2010/main" val="23949889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7"/>
          <p:cNvSpPr txBox="1">
            <a:spLocks noGrp="1" noChangeArrowheads="1"/>
          </p:cNvSpPr>
          <p:nvPr/>
        </p:nvSpPr>
        <p:spPr bwMode="auto">
          <a:xfrm>
            <a:off x="3852651" y="9427649"/>
            <a:ext cx="2930743" cy="465680"/>
          </a:xfrm>
          <a:prstGeom prst="rect">
            <a:avLst/>
          </a:prstGeom>
          <a:noFill/>
          <a:ln w="9525">
            <a:noFill/>
            <a:miter lim="800000"/>
            <a:headEnd/>
            <a:tailEnd/>
          </a:ln>
        </p:spPr>
        <p:txBody>
          <a:bodyPr lIns="94226" tIns="47112" rIns="94226" bIns="47112" anchor="b"/>
          <a:lstStyle/>
          <a:p>
            <a:pPr algn="r" defTabSz="941466" eaLnBrk="0" hangingPunct="0"/>
            <a:fld id="{2ACEC52B-994E-4331-949C-AD9F16E5F336}" type="slidenum">
              <a:rPr lang="en-GB" sz="800" b="0"/>
              <a:pPr algn="r" defTabSz="941466" eaLnBrk="0" hangingPunct="0"/>
              <a:t>24</a:t>
            </a:fld>
            <a:endParaRPr lang="en-GB" sz="800" b="0"/>
          </a:p>
        </p:txBody>
      </p:sp>
      <p:sp>
        <p:nvSpPr>
          <p:cNvPr id="71682" name="Rectangle 2"/>
          <p:cNvSpPr>
            <a:spLocks noGrp="1" noRot="1" noChangeAspect="1" noChangeArrowheads="1" noTextEdit="1"/>
          </p:cNvSpPr>
          <p:nvPr>
            <p:ph type="sldImg"/>
          </p:nvPr>
        </p:nvSpPr>
        <p:spPr>
          <a:xfrm>
            <a:off x="923925" y="744538"/>
            <a:ext cx="4948238" cy="3713162"/>
          </a:xfrm>
          <a:ln/>
        </p:spPr>
      </p:sp>
      <p:sp>
        <p:nvSpPr>
          <p:cNvPr id="71683" name="Rectangle 3"/>
          <p:cNvSpPr>
            <a:spLocks noGrp="1" noChangeArrowheads="1"/>
          </p:cNvSpPr>
          <p:nvPr>
            <p:ph type="body" idx="1"/>
          </p:nvPr>
        </p:nvSpPr>
        <p:spPr>
          <a:xfrm>
            <a:off x="679134" y="4705905"/>
            <a:ext cx="5436235" cy="256480"/>
          </a:xfrm>
          <a:noFill/>
          <a:ln/>
        </p:spPr>
        <p:txBody>
          <a:bodyPr/>
          <a:lstStyle/>
          <a:p>
            <a:pPr eaLnBrk="1" hangingPunct="1"/>
            <a:endParaRPr lang="en-US"/>
          </a:p>
        </p:txBody>
      </p:sp>
    </p:spTree>
    <p:extLst>
      <p:ext uri="{BB962C8B-B14F-4D97-AF65-F5344CB8AC3E}">
        <p14:creationId xmlns:p14="http://schemas.microsoft.com/office/powerpoint/2010/main" val="1316106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txBox="1">
            <a:spLocks noGrp="1" noChangeArrowheads="1"/>
          </p:cNvSpPr>
          <p:nvPr/>
        </p:nvSpPr>
        <p:spPr bwMode="auto">
          <a:xfrm>
            <a:off x="3852650" y="9427649"/>
            <a:ext cx="2930743" cy="465680"/>
          </a:xfrm>
          <a:prstGeom prst="rect">
            <a:avLst/>
          </a:prstGeom>
          <a:noFill/>
          <a:ln w="9525">
            <a:noFill/>
            <a:miter lim="800000"/>
            <a:headEnd/>
            <a:tailEnd/>
          </a:ln>
        </p:spPr>
        <p:txBody>
          <a:bodyPr lIns="94218" tIns="47108" rIns="94218" bIns="47108" anchor="b"/>
          <a:lstStyle/>
          <a:p>
            <a:pPr algn="r" defTabSz="941384" eaLnBrk="0" hangingPunct="0"/>
            <a:fld id="{46CB0D5B-3177-4E03-B170-38C8577692B5}" type="slidenum">
              <a:rPr lang="en-GB" sz="800" b="0">
                <a:ea typeface="ヒラギノ角ゴ Pro W3"/>
                <a:cs typeface="ヒラギノ角ゴ Pro W3"/>
              </a:rPr>
              <a:pPr algn="r" defTabSz="941384" eaLnBrk="0" hangingPunct="0"/>
              <a:t>3</a:t>
            </a:fld>
            <a:endParaRPr lang="en-GB" sz="800" b="0" dirty="0">
              <a:ea typeface="ヒラギノ角ゴ Pro W3"/>
              <a:cs typeface="ヒラギノ角ゴ Pro W3"/>
            </a:endParaRPr>
          </a:p>
        </p:txBody>
      </p:sp>
      <p:sp>
        <p:nvSpPr>
          <p:cNvPr id="30722" name="Rectangle 2"/>
          <p:cNvSpPr>
            <a:spLocks noGrp="1" noRot="1" noChangeAspect="1" noChangeArrowheads="1" noTextEdit="1"/>
          </p:cNvSpPr>
          <p:nvPr>
            <p:ph type="sldImg"/>
          </p:nvPr>
        </p:nvSpPr>
        <p:spPr>
          <a:xfrm>
            <a:off x="922338" y="742950"/>
            <a:ext cx="4951412" cy="3714750"/>
          </a:xfrm>
          <a:ln/>
        </p:spPr>
      </p:sp>
      <p:sp>
        <p:nvSpPr>
          <p:cNvPr id="30723" name="Rectangle 3"/>
          <p:cNvSpPr>
            <a:spLocks noGrp="1" noChangeArrowheads="1"/>
          </p:cNvSpPr>
          <p:nvPr>
            <p:ph type="body" idx="1"/>
          </p:nvPr>
        </p:nvSpPr>
        <p:spPr>
          <a:xfrm>
            <a:off x="679134" y="4705905"/>
            <a:ext cx="5436235" cy="256480"/>
          </a:xfrm>
          <a:noFill/>
          <a:ln/>
        </p:spPr>
        <p:txBody>
          <a:bodyPr/>
          <a:lstStyle/>
          <a:p>
            <a:pPr eaLnBrk="1" hangingPunct="1"/>
            <a:endParaRPr lang="en-US" dirty="0"/>
          </a:p>
        </p:txBody>
      </p:sp>
    </p:spTree>
    <p:extLst>
      <p:ext uri="{BB962C8B-B14F-4D97-AF65-F5344CB8AC3E}">
        <p14:creationId xmlns:p14="http://schemas.microsoft.com/office/powerpoint/2010/main" val="2167343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3494" y="4715409"/>
            <a:ext cx="4934819" cy="3077766"/>
          </a:xfrm>
        </p:spPr>
        <p:txBody>
          <a:bodyPr/>
          <a:lstStyle/>
          <a:p>
            <a:r>
              <a:rPr lang="en-US" sz="1100" b="0" dirty="0"/>
              <a:t>Thank you for taking the time to dial into this ESB debt investor presentation.  On the call today you’ll have myself, Pat Fenlon, finance director for the group, Gerry Tallon, the group treasurer, and Ted Browne, who’s the manager of investor relations.  </a:t>
            </a:r>
            <a:endParaRPr lang="en-US" sz="1100" b="0" dirty="0" smtClean="0"/>
          </a:p>
          <a:p>
            <a:r>
              <a:rPr lang="en-US" sz="1100" b="0" dirty="0" smtClean="0"/>
              <a:t>On </a:t>
            </a:r>
            <a:r>
              <a:rPr lang="en-US" sz="1100" b="0" dirty="0"/>
              <a:t>slide number </a:t>
            </a:r>
            <a:r>
              <a:rPr lang="en-US" sz="1100" b="0" dirty="0"/>
              <a:t>4</a:t>
            </a:r>
            <a:r>
              <a:rPr lang="en-US" sz="1100" b="0" dirty="0" smtClean="0"/>
              <a:t>, </a:t>
            </a:r>
            <a:r>
              <a:rPr lang="en-US" sz="1100" b="0" dirty="0"/>
              <a:t>you can see that we’re </a:t>
            </a:r>
            <a:r>
              <a:rPr lang="en-US" sz="1100" b="0" dirty="0" smtClean="0"/>
              <a:t>going to </a:t>
            </a:r>
            <a:r>
              <a:rPr lang="en-US" sz="1100" b="0" dirty="0"/>
              <a:t>cover 5 items on this call.  The first is </a:t>
            </a:r>
            <a:r>
              <a:rPr lang="en-US" sz="1100" b="0" dirty="0" smtClean="0"/>
              <a:t>the 2016 results  and business highlights.  </a:t>
            </a:r>
            <a:r>
              <a:rPr lang="en-US" sz="1100" b="0" dirty="0"/>
              <a:t>Secondly, I’ll go through some of </a:t>
            </a:r>
            <a:r>
              <a:rPr lang="en-US" sz="1100" b="0" dirty="0" smtClean="0"/>
              <a:t>the 2016 financial results.  </a:t>
            </a:r>
            <a:r>
              <a:rPr lang="en-US" sz="1100" b="0" dirty="0"/>
              <a:t>Ted will then go through the individual business units in a little more detail. </a:t>
            </a:r>
            <a:r>
              <a:rPr lang="en-US" sz="1100" b="0" dirty="0" smtClean="0"/>
              <a:t> Gerry </a:t>
            </a:r>
            <a:r>
              <a:rPr lang="en-US" sz="1100" b="0" dirty="0"/>
              <a:t>will then go through the </a:t>
            </a:r>
            <a:r>
              <a:rPr lang="en-US" sz="1100" b="0" dirty="0" smtClean="0"/>
              <a:t>funding, </a:t>
            </a:r>
            <a:r>
              <a:rPr lang="en-US" sz="1100" b="0" dirty="0"/>
              <a:t>liquidity </a:t>
            </a:r>
            <a:r>
              <a:rPr lang="en-US" sz="1100" b="0" dirty="0" smtClean="0"/>
              <a:t>and credit rating position </a:t>
            </a:r>
            <a:r>
              <a:rPr lang="en-US" sz="1100" b="0" dirty="0"/>
              <a:t>before I </a:t>
            </a:r>
            <a:r>
              <a:rPr lang="en-US" sz="1100" b="0" dirty="0" err="1" smtClean="0"/>
              <a:t>summarise</a:t>
            </a:r>
            <a:r>
              <a:rPr lang="en-US" sz="1100" b="0" dirty="0" smtClean="0"/>
              <a:t> </a:t>
            </a:r>
            <a:r>
              <a:rPr lang="en-US" sz="1100" b="0" dirty="0"/>
              <a:t>at the </a:t>
            </a:r>
            <a:r>
              <a:rPr lang="en-US" sz="1100" b="0" dirty="0" smtClean="0"/>
              <a:t>end</a:t>
            </a:r>
            <a:r>
              <a:rPr lang="en-US" sz="1100" b="0" dirty="0"/>
              <a:t>. </a:t>
            </a:r>
          </a:p>
          <a:p>
            <a:endParaRPr lang="en-IE" dirty="0"/>
          </a:p>
        </p:txBody>
      </p:sp>
      <p:sp>
        <p:nvSpPr>
          <p:cNvPr id="4" name="Slide Number Placeholder 3"/>
          <p:cNvSpPr>
            <a:spLocks noGrp="1"/>
          </p:cNvSpPr>
          <p:nvPr>
            <p:ph type="sldNum" sz="quarter" idx="10"/>
          </p:nvPr>
        </p:nvSpPr>
        <p:spPr/>
        <p:txBody>
          <a:bodyPr/>
          <a:lstStyle/>
          <a:p>
            <a:pPr>
              <a:defRPr/>
            </a:pPr>
            <a:fld id="{F5E9CABF-601B-414B-8E09-0095E1B3560E}" type="slidenum">
              <a:rPr lang="en-GB" smtClean="0"/>
              <a:pPr>
                <a:defRPr/>
              </a:pPr>
              <a:t>4</a:t>
            </a:fld>
            <a:endParaRPr lang="en-GB" dirty="0"/>
          </a:p>
        </p:txBody>
      </p:sp>
    </p:spTree>
    <p:extLst>
      <p:ext uri="{BB962C8B-B14F-4D97-AF65-F5344CB8AC3E}">
        <p14:creationId xmlns:p14="http://schemas.microsoft.com/office/powerpoint/2010/main" val="4265498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txBox="1">
            <a:spLocks noGrp="1" noChangeArrowheads="1"/>
          </p:cNvSpPr>
          <p:nvPr/>
        </p:nvSpPr>
        <p:spPr bwMode="auto">
          <a:xfrm>
            <a:off x="3852650" y="9427649"/>
            <a:ext cx="2930743" cy="465680"/>
          </a:xfrm>
          <a:prstGeom prst="rect">
            <a:avLst/>
          </a:prstGeom>
          <a:noFill/>
          <a:ln w="9525">
            <a:noFill/>
            <a:miter lim="800000"/>
            <a:headEnd/>
            <a:tailEnd/>
          </a:ln>
        </p:spPr>
        <p:txBody>
          <a:bodyPr lIns="94210" tIns="47104" rIns="94210" bIns="47104" anchor="b"/>
          <a:lstStyle/>
          <a:p>
            <a:pPr algn="r" defTabSz="941302" eaLnBrk="0" hangingPunct="0"/>
            <a:fld id="{B7C56A8A-B22F-427B-9604-4F0190B5154F}" type="slidenum">
              <a:rPr lang="en-GB" sz="800" b="0"/>
              <a:pPr algn="r" defTabSz="941302" eaLnBrk="0" hangingPunct="0"/>
              <a:t>5</a:t>
            </a:fld>
            <a:endParaRPr lang="en-GB" sz="800" b="0" dirty="0"/>
          </a:p>
        </p:txBody>
      </p:sp>
      <p:sp>
        <p:nvSpPr>
          <p:cNvPr id="34818" name="Rectangle 2"/>
          <p:cNvSpPr>
            <a:spLocks noGrp="1" noRot="1" noChangeAspect="1" noChangeArrowheads="1" noTextEdit="1"/>
          </p:cNvSpPr>
          <p:nvPr>
            <p:ph type="sldImg"/>
          </p:nvPr>
        </p:nvSpPr>
        <p:spPr>
          <a:xfrm>
            <a:off x="922338" y="742950"/>
            <a:ext cx="4951412" cy="3714750"/>
          </a:xfrm>
          <a:ln/>
        </p:spPr>
      </p:sp>
      <p:sp>
        <p:nvSpPr>
          <p:cNvPr id="4" name="Rectangle 3"/>
          <p:cNvSpPr txBox="1">
            <a:spLocks noChangeArrowheads="1"/>
          </p:cNvSpPr>
          <p:nvPr/>
        </p:nvSpPr>
        <p:spPr bwMode="auto">
          <a:xfrm>
            <a:off x="1" y="4577557"/>
            <a:ext cx="6783392" cy="743793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rtl="0" eaLnBrk="0" fontAlgn="base" hangingPunct="0">
              <a:lnSpc>
                <a:spcPts val="2000"/>
              </a:lnSpc>
              <a:spcBef>
                <a:spcPts val="2000"/>
              </a:spcBef>
              <a:spcAft>
                <a:spcPct val="0"/>
              </a:spcAft>
              <a:buClr>
                <a:schemeClr val="bg1"/>
              </a:buClr>
              <a:buSzPct val="25000"/>
              <a:buFont typeface="Wingdings" pitchFamily="2" charset="2"/>
              <a:defRPr sz="1700" b="1" kern="1200">
                <a:solidFill>
                  <a:schemeClr val="tx1"/>
                </a:solidFill>
                <a:latin typeface="Arial" charset="0"/>
                <a:ea typeface="+mn-ea"/>
                <a:cs typeface="+mn-cs"/>
              </a:defRPr>
            </a:lvl1pPr>
            <a:lvl2pPr marL="371475" indent="-369888" algn="l" rtl="0" eaLnBrk="0" fontAlgn="base" hangingPunct="0">
              <a:lnSpc>
                <a:spcPts val="2000"/>
              </a:lnSpc>
              <a:spcBef>
                <a:spcPts val="2000"/>
              </a:spcBef>
              <a:spcAft>
                <a:spcPct val="0"/>
              </a:spcAft>
              <a:buClr>
                <a:srgbClr val="CF1A07"/>
              </a:buClr>
              <a:buFont typeface="Wingdings" pitchFamily="2" charset="2"/>
              <a:buChar char="l"/>
              <a:defRPr sz="1700" kern="1200">
                <a:solidFill>
                  <a:schemeClr val="tx1"/>
                </a:solidFill>
                <a:latin typeface="Arial" charset="0"/>
                <a:ea typeface="+mn-ea"/>
                <a:cs typeface="+mn-cs"/>
              </a:defRPr>
            </a:lvl2pPr>
            <a:lvl3pPr marL="571500" indent="-198438"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3pPr>
            <a:lvl4pPr marL="16002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4pPr>
            <a:lvl5pPr marL="20574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lvl="0"/>
            <a:r>
              <a:rPr lang="en-IE" sz="900" b="0" dirty="0" smtClean="0"/>
              <a:t> Per </a:t>
            </a:r>
            <a:r>
              <a:rPr lang="en-IE" sz="900" b="0" dirty="0" smtClean="0"/>
              <a:t>slide 5 </a:t>
            </a:r>
            <a:r>
              <a:rPr lang="en-GB" sz="900" dirty="0" smtClean="0"/>
              <a:t>2016 </a:t>
            </a:r>
            <a:r>
              <a:rPr lang="en-GB" sz="900" dirty="0"/>
              <a:t>was characterised by strong operational performance, which in turn resulted in healthy financial </a:t>
            </a:r>
            <a:r>
              <a:rPr lang="en-GB" sz="900" dirty="0" smtClean="0"/>
              <a:t>performance</a:t>
            </a:r>
            <a:r>
              <a:rPr lang="en-GB" sz="900" b="0" dirty="0" smtClean="0"/>
              <a:t>. </a:t>
            </a:r>
            <a:r>
              <a:rPr lang="en-IE" sz="900" b="0" dirty="0" smtClean="0"/>
              <a:t>2016 </a:t>
            </a:r>
            <a:r>
              <a:rPr lang="en-IE" sz="900" b="0" dirty="0"/>
              <a:t>saw a sustained solid performance with </a:t>
            </a:r>
            <a:r>
              <a:rPr lang="en-IE" sz="900" b="0" dirty="0" smtClean="0"/>
              <a:t>(</a:t>
            </a:r>
            <a:r>
              <a:rPr lang="en-IE" sz="900" b="0" dirty="0"/>
              <a:t>EBITDA) of €1,324m, Capital Investment of €897m and improved Gearing of 51% (down from 55% in 2015). </a:t>
            </a:r>
            <a:r>
              <a:rPr lang="en-GB" sz="900" b="0" dirty="0" smtClean="0"/>
              <a:t>Prudent financial </a:t>
            </a:r>
            <a:r>
              <a:rPr lang="en-GB" sz="900" b="0" dirty="0"/>
              <a:t>management has protected ESB’s key credit metrics from the weakening of </a:t>
            </a:r>
            <a:r>
              <a:rPr lang="en-GB" sz="900" b="0" dirty="0" smtClean="0"/>
              <a:t>sterling. </a:t>
            </a:r>
            <a:r>
              <a:rPr lang="en-GB" sz="900" b="0" dirty="0"/>
              <a:t>(€60m 2016 EBITDA impact) with investments in the UK generally funded by Sterling denominated debt (including NIE Networks and Carrington power plant).   Accordingly the weakening of Sterling has also reduced the euro equivalent value of Sterling debt and gearing (to 51% from 55</a:t>
            </a:r>
            <a:r>
              <a:rPr lang="en-GB" sz="900" b="0" dirty="0" smtClean="0"/>
              <a:t>%). </a:t>
            </a:r>
            <a:r>
              <a:rPr lang="en-IE" sz="900" b="0" dirty="0" smtClean="0"/>
              <a:t>Regulated </a:t>
            </a:r>
            <a:r>
              <a:rPr lang="en-IE" sz="900" b="0" dirty="0"/>
              <a:t>Networks businesses in Ireland accounted for 63% of EBITDA and </a:t>
            </a:r>
            <a:r>
              <a:rPr lang="en-IE" sz="900" b="0" dirty="0" smtClean="0"/>
              <a:t>57% </a:t>
            </a:r>
            <a:r>
              <a:rPr lang="en-IE" sz="900" b="0" dirty="0"/>
              <a:t>of Capital investment </a:t>
            </a:r>
            <a:r>
              <a:rPr lang="en-IE" sz="900" b="0" dirty="0" smtClean="0"/>
              <a:t>in 2016</a:t>
            </a:r>
            <a:r>
              <a:rPr lang="en-IE" sz="900" b="0" dirty="0"/>
              <a:t>. </a:t>
            </a:r>
            <a:r>
              <a:rPr lang="en-IE" sz="900" b="0" dirty="0" smtClean="0"/>
              <a:t>There was Strong </a:t>
            </a:r>
            <a:r>
              <a:rPr lang="en-IE" sz="900" b="0" dirty="0"/>
              <a:t>Operational Performance in All Areas                                                                                                      </a:t>
            </a:r>
            <a:r>
              <a:rPr lang="en-GB" sz="900" b="0" dirty="0"/>
              <a:t>The </a:t>
            </a:r>
            <a:r>
              <a:rPr lang="en-GB" sz="900" dirty="0"/>
              <a:t>Networks businesses </a:t>
            </a:r>
            <a:r>
              <a:rPr lang="en-GB" sz="900" b="0" dirty="0"/>
              <a:t>continued to successfully deliver significant capital investment programmes in accordance with their regulatory contracts to enhance network resilience and support a further increase in renewable generation, increasing the Regulated Asset Base by €0.1bn to €</a:t>
            </a:r>
            <a:r>
              <a:rPr lang="en-GB" sz="900" b="0" dirty="0" smtClean="0"/>
              <a:t>9.1bn. NIE </a:t>
            </a:r>
            <a:r>
              <a:rPr lang="en-GB" sz="900" b="0" dirty="0"/>
              <a:t>Networks Ltd in Northern </a:t>
            </a:r>
            <a:r>
              <a:rPr lang="en-GB" sz="900" b="0" dirty="0" smtClean="0"/>
              <a:t>Ireland, submitted </a:t>
            </a:r>
            <a:r>
              <a:rPr lang="en-GB" sz="900" b="0" dirty="0"/>
              <a:t>its </a:t>
            </a:r>
            <a:r>
              <a:rPr lang="en-IE" sz="900" b="0" dirty="0"/>
              <a:t>RP6 revenue submission to the Utility Regulator for the period October 2017 to March 2024 at the end of June 2016. The Utility Regulator is planning to issue a draft determination for RP6 </a:t>
            </a:r>
            <a:r>
              <a:rPr lang="en-IE" sz="900" b="0" dirty="0" smtClean="0"/>
              <a:t>on the 24th </a:t>
            </a:r>
            <a:r>
              <a:rPr lang="en-IE" sz="900" b="0" dirty="0"/>
              <a:t>March 2017 and a final determination in June 2017. </a:t>
            </a:r>
            <a:r>
              <a:rPr lang="en-IE" sz="900" dirty="0" smtClean="0"/>
              <a:t>GWM:</a:t>
            </a:r>
            <a:r>
              <a:rPr lang="en-IE" sz="900" b="0" dirty="0" smtClean="0"/>
              <a:t> </a:t>
            </a:r>
            <a:r>
              <a:rPr lang="en-GB" sz="900" b="0" dirty="0" smtClean="0"/>
              <a:t>Excellent </a:t>
            </a:r>
            <a:r>
              <a:rPr lang="en-GB" sz="900" b="0" dirty="0"/>
              <a:t>plant availability in generation at 93%, along with the successful commercialisation of </a:t>
            </a:r>
            <a:r>
              <a:rPr lang="en-GB" sz="900" b="0" dirty="0" smtClean="0"/>
              <a:t>885 </a:t>
            </a:r>
            <a:r>
              <a:rPr lang="en-GB" sz="900" b="0" dirty="0"/>
              <a:t>MW Carrington </a:t>
            </a:r>
            <a:r>
              <a:rPr lang="en-GB" sz="900" b="0" dirty="0" smtClean="0"/>
              <a:t>CCGT plant </a:t>
            </a:r>
            <a:r>
              <a:rPr lang="en-GB" sz="900" b="0" dirty="0"/>
              <a:t>near Manchester in the UK, contributed to a strong financial performance from the Generation &amp; Wholesale Markets (G&amp;WM) </a:t>
            </a:r>
            <a:r>
              <a:rPr lang="en-GB" sz="900" b="0" dirty="0" smtClean="0"/>
              <a:t>business notwithstanding </a:t>
            </a:r>
            <a:r>
              <a:rPr lang="en-GB" sz="900" b="0" dirty="0"/>
              <a:t>the challenging operating environment. </a:t>
            </a:r>
            <a:r>
              <a:rPr lang="en-GB" sz="900" dirty="0"/>
              <a:t>Electric Ireland, </a:t>
            </a:r>
            <a:r>
              <a:rPr lang="en-GB" sz="900" b="0" dirty="0"/>
              <a:t>ESB’s retail arm, delivered strong financial performance, influenced by its active management of commodity exposures while providing competitive offerings and maintaining its strong focus on customer service in what continued to be a very competitive market.</a:t>
            </a:r>
            <a:r>
              <a:rPr lang="en-IE" sz="900" b="0" dirty="0"/>
              <a:t> </a:t>
            </a:r>
            <a:r>
              <a:rPr lang="en-IE" sz="900" b="0" dirty="0" smtClean="0"/>
              <a:t>                                                                                                                                                                            </a:t>
            </a:r>
            <a:r>
              <a:rPr lang="en-IE" sz="900" b="0" dirty="0" smtClean="0"/>
              <a:t>         </a:t>
            </a:r>
            <a:r>
              <a:rPr lang="en-IE" sz="900" b="0" dirty="0" smtClean="0"/>
              <a:t>ESB </a:t>
            </a:r>
            <a:r>
              <a:rPr lang="en-IE" sz="900" b="0" dirty="0"/>
              <a:t>had </a:t>
            </a:r>
            <a:r>
              <a:rPr lang="en-IE" sz="900" dirty="0"/>
              <a:t>a strong liquidity position of €1.7 billion at the end of </a:t>
            </a:r>
            <a:r>
              <a:rPr lang="en-IE" sz="900" dirty="0" smtClean="0"/>
              <a:t>2016.</a:t>
            </a:r>
            <a:r>
              <a:rPr lang="en-GB" sz="900" dirty="0" smtClean="0"/>
              <a:t>Funding </a:t>
            </a:r>
            <a:r>
              <a:rPr lang="en-GB" sz="900" dirty="0"/>
              <a:t>transactions </a:t>
            </a:r>
            <a:r>
              <a:rPr lang="en-GB" sz="900" b="0" dirty="0"/>
              <a:t>were successfully completed </a:t>
            </a:r>
            <a:r>
              <a:rPr lang="en-GB" sz="900" b="0" dirty="0" smtClean="0"/>
              <a:t> </a:t>
            </a:r>
            <a:r>
              <a:rPr lang="en-GB" sz="900" b="0" dirty="0"/>
              <a:t>May 2016 for </a:t>
            </a:r>
            <a:r>
              <a:rPr lang="en-GB" sz="900" b="0" dirty="0" smtClean="0"/>
              <a:t> </a:t>
            </a:r>
            <a:r>
              <a:rPr lang="en-GB" sz="900" b="0" dirty="0"/>
              <a:t>€</a:t>
            </a:r>
            <a:r>
              <a:rPr lang="en-GB" sz="900" b="0" dirty="0" smtClean="0"/>
              <a:t>600m </a:t>
            </a:r>
            <a:r>
              <a:rPr lang="en-GB" sz="900" b="0" dirty="0"/>
              <a:t>1.875% fixed-rate bond maturing </a:t>
            </a:r>
            <a:r>
              <a:rPr lang="en-GB" sz="900" b="0" dirty="0" smtClean="0"/>
              <a:t> </a:t>
            </a:r>
            <a:r>
              <a:rPr lang="en-GB" sz="900" b="0" dirty="0"/>
              <a:t>June 2031 and </a:t>
            </a:r>
            <a:r>
              <a:rPr lang="en-GB" sz="900" b="0" dirty="0" smtClean="0"/>
              <a:t> </a:t>
            </a:r>
            <a:r>
              <a:rPr lang="en-GB" sz="900" b="0" dirty="0"/>
              <a:t>a €</a:t>
            </a:r>
            <a:r>
              <a:rPr lang="en-GB" sz="900" b="0" dirty="0" smtClean="0"/>
              <a:t>500m </a:t>
            </a:r>
            <a:r>
              <a:rPr lang="en-GB" sz="900" b="0" dirty="0"/>
              <a:t>1.75% fixed rate bond maturing in </a:t>
            </a:r>
            <a:r>
              <a:rPr lang="en-GB" sz="900" b="0" dirty="0" smtClean="0"/>
              <a:t>Feb 2029 </a:t>
            </a:r>
            <a:r>
              <a:rPr lang="en-GB" sz="900" b="0" dirty="0"/>
              <a:t>early 2017. </a:t>
            </a:r>
            <a:r>
              <a:rPr lang="en-IE" sz="900" dirty="0" smtClean="0"/>
              <a:t>ESB’s </a:t>
            </a:r>
            <a:r>
              <a:rPr lang="en-IE" sz="900" dirty="0"/>
              <a:t>financial strength was maintained with stable credit ratings of A-, Baa1 and BBB+ with Standard &amp; </a:t>
            </a:r>
            <a:r>
              <a:rPr lang="en-IE" sz="900" dirty="0" err="1"/>
              <a:t>Poors</a:t>
            </a:r>
            <a:r>
              <a:rPr lang="en-IE" sz="900" dirty="0"/>
              <a:t>, </a:t>
            </a:r>
            <a:r>
              <a:rPr lang="en-IE" sz="900" dirty="0" err="1"/>
              <a:t>Moodys</a:t>
            </a:r>
            <a:r>
              <a:rPr lang="en-IE" sz="900" dirty="0"/>
              <a:t> </a:t>
            </a:r>
            <a:r>
              <a:rPr lang="en-IE" sz="900" dirty="0" smtClean="0"/>
              <a:t>&amp; Fitch </a:t>
            </a:r>
            <a:r>
              <a:rPr lang="en-IE" sz="900" dirty="0"/>
              <a:t>respectively re-affirmed during </a:t>
            </a:r>
            <a:r>
              <a:rPr lang="en-IE" sz="900" dirty="0" smtClean="0"/>
              <a:t>2016 </a:t>
            </a:r>
            <a:r>
              <a:rPr lang="en-IE" sz="900" b="0" dirty="0" smtClean="0"/>
              <a:t>&amp; </a:t>
            </a:r>
            <a:r>
              <a:rPr lang="en-IE" sz="900" b="0" dirty="0"/>
              <a:t>it is </a:t>
            </a:r>
            <a:r>
              <a:rPr lang="en-IE" sz="900" b="0" dirty="0" smtClean="0"/>
              <a:t>noteworthy </a:t>
            </a:r>
            <a:r>
              <a:rPr lang="en-IE" sz="900" b="0" dirty="0" err="1" smtClean="0"/>
              <a:t>Moodys</a:t>
            </a:r>
            <a:r>
              <a:rPr lang="en-IE" sz="900" b="0" dirty="0" smtClean="0"/>
              <a:t> </a:t>
            </a:r>
            <a:r>
              <a:rPr lang="en-IE" sz="900" b="0" dirty="0"/>
              <a:t>changed </a:t>
            </a:r>
            <a:r>
              <a:rPr lang="en-IE" sz="900" b="0" dirty="0" smtClean="0"/>
              <a:t> their outlook </a:t>
            </a:r>
            <a:r>
              <a:rPr lang="en-IE" sz="900" b="0" dirty="0"/>
              <a:t>on ESB to positive.</a:t>
            </a:r>
          </a:p>
          <a:p>
            <a:pPr lvl="0"/>
            <a:endParaRPr lang="en-IE" sz="900" dirty="0"/>
          </a:p>
          <a:p>
            <a:endParaRPr lang="en-IE" sz="900" dirty="0"/>
          </a:p>
          <a:p>
            <a:pPr lvl="0"/>
            <a:endParaRPr lang="en-IE" sz="900" dirty="0"/>
          </a:p>
          <a:p>
            <a:r>
              <a:rPr lang="en-IE" sz="900" b="0" dirty="0" smtClean="0"/>
              <a:t> </a:t>
            </a:r>
            <a:endParaRPr lang="en-IE" sz="900" dirty="0"/>
          </a:p>
        </p:txBody>
      </p:sp>
    </p:spTree>
    <p:extLst>
      <p:ext uri="{BB962C8B-B14F-4D97-AF65-F5344CB8AC3E}">
        <p14:creationId xmlns:p14="http://schemas.microsoft.com/office/powerpoint/2010/main" val="2879099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pPr>
              <a:defRPr/>
            </a:pPr>
            <a:fld id="{42DEFC08-9DB0-4DA4-95AE-983B66AABABE}" type="slidenum">
              <a:rPr lang="en-GB" smtClean="0"/>
              <a:pPr>
                <a:defRPr/>
              </a:pPr>
              <a:t>6</a:t>
            </a:fld>
            <a:endParaRPr lang="en-GB"/>
          </a:p>
        </p:txBody>
      </p:sp>
    </p:spTree>
    <p:extLst>
      <p:ext uri="{BB962C8B-B14F-4D97-AF65-F5344CB8AC3E}">
        <p14:creationId xmlns:p14="http://schemas.microsoft.com/office/powerpoint/2010/main" val="1667144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txBox="1">
            <a:spLocks noGrp="1" noChangeArrowheads="1"/>
          </p:cNvSpPr>
          <p:nvPr/>
        </p:nvSpPr>
        <p:spPr bwMode="auto">
          <a:xfrm>
            <a:off x="3852651" y="9429234"/>
            <a:ext cx="2930743" cy="464096"/>
          </a:xfrm>
          <a:prstGeom prst="rect">
            <a:avLst/>
          </a:prstGeom>
          <a:noFill/>
          <a:ln w="9525">
            <a:noFill/>
            <a:miter lim="800000"/>
            <a:headEnd/>
            <a:tailEnd/>
          </a:ln>
        </p:spPr>
        <p:txBody>
          <a:bodyPr lIns="93766" tIns="46882" rIns="93766" bIns="46882" anchor="b"/>
          <a:lstStyle/>
          <a:p>
            <a:pPr algn="r" defTabSz="936548" eaLnBrk="0" hangingPunct="0"/>
            <a:fld id="{C249B7AA-582B-47A1-A2F0-0639B3076D70}" type="slidenum">
              <a:rPr lang="en-GB" sz="800" b="0"/>
              <a:pPr algn="r" defTabSz="936548" eaLnBrk="0" hangingPunct="0"/>
              <a:t>7</a:t>
            </a:fld>
            <a:endParaRPr lang="en-GB" sz="800" b="0" dirty="0"/>
          </a:p>
        </p:txBody>
      </p:sp>
      <p:sp>
        <p:nvSpPr>
          <p:cNvPr id="37890" name="Rectangle 2"/>
          <p:cNvSpPr>
            <a:spLocks noGrp="1" noRot="1" noChangeAspect="1" noChangeArrowheads="1" noTextEdit="1"/>
          </p:cNvSpPr>
          <p:nvPr>
            <p:ph type="sldImg"/>
          </p:nvPr>
        </p:nvSpPr>
        <p:spPr>
          <a:xfrm>
            <a:off x="923925" y="744538"/>
            <a:ext cx="4948238" cy="3713162"/>
          </a:xfrm>
          <a:ln/>
        </p:spPr>
      </p:sp>
      <p:sp>
        <p:nvSpPr>
          <p:cNvPr id="4" name="Rectangle 3"/>
          <p:cNvSpPr txBox="1">
            <a:spLocks noChangeArrowheads="1"/>
          </p:cNvSpPr>
          <p:nvPr/>
        </p:nvSpPr>
        <p:spPr bwMode="auto">
          <a:xfrm>
            <a:off x="400051" y="4728282"/>
            <a:ext cx="6057900" cy="487312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rtl="0" eaLnBrk="0" fontAlgn="base" hangingPunct="0">
              <a:lnSpc>
                <a:spcPts val="2000"/>
              </a:lnSpc>
              <a:spcBef>
                <a:spcPts val="2000"/>
              </a:spcBef>
              <a:spcAft>
                <a:spcPct val="0"/>
              </a:spcAft>
              <a:buClr>
                <a:schemeClr val="bg1"/>
              </a:buClr>
              <a:buSzPct val="25000"/>
              <a:buFont typeface="Wingdings" pitchFamily="2" charset="2"/>
              <a:defRPr sz="1700" b="1" kern="1200">
                <a:solidFill>
                  <a:schemeClr val="tx1"/>
                </a:solidFill>
                <a:latin typeface="Arial" charset="0"/>
                <a:ea typeface="+mn-ea"/>
                <a:cs typeface="+mn-cs"/>
              </a:defRPr>
            </a:lvl1pPr>
            <a:lvl2pPr marL="371475" indent="-369888" algn="l" rtl="0" eaLnBrk="0" fontAlgn="base" hangingPunct="0">
              <a:lnSpc>
                <a:spcPts val="2000"/>
              </a:lnSpc>
              <a:spcBef>
                <a:spcPts val="2000"/>
              </a:spcBef>
              <a:spcAft>
                <a:spcPct val="0"/>
              </a:spcAft>
              <a:buClr>
                <a:srgbClr val="CF1A07"/>
              </a:buClr>
              <a:buFont typeface="Wingdings" pitchFamily="2" charset="2"/>
              <a:buChar char="l"/>
              <a:defRPr sz="1700" kern="1200">
                <a:solidFill>
                  <a:schemeClr val="tx1"/>
                </a:solidFill>
                <a:latin typeface="Arial" charset="0"/>
                <a:ea typeface="+mn-ea"/>
                <a:cs typeface="+mn-cs"/>
              </a:defRPr>
            </a:lvl2pPr>
            <a:lvl3pPr marL="571500" indent="-198438"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3pPr>
            <a:lvl4pPr marL="16002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4pPr>
            <a:lvl5pPr marL="20574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lvl="0"/>
            <a:r>
              <a:rPr lang="en-IE" sz="1100" b="0" dirty="0" smtClean="0"/>
              <a:t>Slide </a:t>
            </a:r>
            <a:r>
              <a:rPr lang="en-IE" sz="1100" b="0" dirty="0"/>
              <a:t>7</a:t>
            </a:r>
            <a:r>
              <a:rPr lang="en-IE" sz="1100" b="0" dirty="0" smtClean="0"/>
              <a:t> looks at the trend on 4 key metrics for the years 2012 to 2016 which demonstrate ESB’s consistently solid  financial performance over that time.  </a:t>
            </a:r>
          </a:p>
          <a:p>
            <a:pPr lvl="0"/>
            <a:r>
              <a:rPr lang="en-IE" sz="1100" b="0" dirty="0" smtClean="0"/>
              <a:t>Starting with EBITDA on the top left, you can see that EBITDA has remained consistently solid at about  €</a:t>
            </a:r>
            <a:r>
              <a:rPr lang="en-IE" sz="1100" b="0" dirty="0" smtClean="0"/>
              <a:t>1.3bn </a:t>
            </a:r>
            <a:r>
              <a:rPr lang="en-IE" sz="1100" b="0" dirty="0" smtClean="0"/>
              <a:t>over the period 2012 to 2016, which for a group of our size is a healthy level of EBITDA and is a core part of our financial strength. Almost 2/3 of this EBITDA came from ESB’s regulated networks businesses in Ireland.  </a:t>
            </a:r>
          </a:p>
          <a:p>
            <a:pPr lvl="0"/>
            <a:r>
              <a:rPr lang="en-IE" sz="1100" b="0" dirty="0" smtClean="0"/>
              <a:t>Capital Investment was €897m in 2016 and averaged </a:t>
            </a:r>
            <a:r>
              <a:rPr lang="en-IE" sz="1100" b="0" dirty="0"/>
              <a:t>€860m pa over </a:t>
            </a:r>
            <a:r>
              <a:rPr lang="en-IE" sz="1100" b="0" dirty="0" smtClean="0"/>
              <a:t>the period with </a:t>
            </a:r>
            <a:r>
              <a:rPr lang="en-IE" sz="1100" b="0" dirty="0" smtClean="0"/>
              <a:t>about 2/3 (62%)  </a:t>
            </a:r>
            <a:r>
              <a:rPr lang="en-IE" sz="1100" b="0" dirty="0" smtClean="0"/>
              <a:t>of this </a:t>
            </a:r>
            <a:r>
              <a:rPr lang="en-IE" sz="1100" b="0" dirty="0"/>
              <a:t>in regulated networks </a:t>
            </a:r>
            <a:r>
              <a:rPr lang="en-IE" sz="1100" b="0" dirty="0" smtClean="0"/>
              <a:t>businesses.( There was a significant investment (of ~ €800m = ~£700m) on the construction of our 885 MW CCGT power plant near Manchester </a:t>
            </a:r>
            <a:r>
              <a:rPr lang="en-IE" sz="1100" b="0" dirty="0"/>
              <a:t>o</a:t>
            </a:r>
            <a:r>
              <a:rPr lang="en-IE" sz="1100" b="0" dirty="0" smtClean="0"/>
              <a:t>ver the period 2012 to 2016.  This plant successfully entered commercial operation in September 2016 within budget  and had a strong performance in Q4 2016. </a:t>
            </a:r>
          </a:p>
          <a:p>
            <a:pPr lvl="0"/>
            <a:r>
              <a:rPr lang="en-IE" sz="1100" b="0" dirty="0" smtClean="0"/>
              <a:t>Looking at the Net Debt and Gearing graphs at the bottom half of the slide, you can see that prudent financial management has meant that Debt and Gearing have been maintained at consistently prudent levels over the period of an average of €4.5bn and 52% respectively and a gearing of 51% at the end of 2016, which are well within our US Private Placement targets of 67.5% Gearing and within credit rating agencies guidance.          </a:t>
            </a:r>
            <a:endParaRPr lang="en-IE" sz="1100" dirty="0"/>
          </a:p>
        </p:txBody>
      </p:sp>
    </p:spTree>
    <p:extLst>
      <p:ext uri="{BB962C8B-B14F-4D97-AF65-F5344CB8AC3E}">
        <p14:creationId xmlns:p14="http://schemas.microsoft.com/office/powerpoint/2010/main" val="220612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txBox="1">
            <a:spLocks noGrp="1" noChangeArrowheads="1"/>
          </p:cNvSpPr>
          <p:nvPr/>
        </p:nvSpPr>
        <p:spPr bwMode="auto">
          <a:xfrm>
            <a:off x="3852650" y="9429233"/>
            <a:ext cx="2930743" cy="464096"/>
          </a:xfrm>
          <a:prstGeom prst="rect">
            <a:avLst/>
          </a:prstGeom>
          <a:noFill/>
          <a:ln w="9525">
            <a:noFill/>
            <a:miter lim="800000"/>
            <a:headEnd/>
            <a:tailEnd/>
          </a:ln>
        </p:spPr>
        <p:txBody>
          <a:bodyPr lIns="93766" tIns="46882" rIns="93766" bIns="46882" anchor="b"/>
          <a:lstStyle/>
          <a:p>
            <a:pPr algn="r" defTabSz="936548" eaLnBrk="0" hangingPunct="0"/>
            <a:fld id="{C249B7AA-582B-47A1-A2F0-0639B3076D70}" type="slidenum">
              <a:rPr lang="en-GB" sz="800" b="0"/>
              <a:pPr algn="r" defTabSz="936548" eaLnBrk="0" hangingPunct="0"/>
              <a:t>8</a:t>
            </a:fld>
            <a:endParaRPr lang="en-GB" sz="800" b="0"/>
          </a:p>
        </p:txBody>
      </p:sp>
      <p:sp>
        <p:nvSpPr>
          <p:cNvPr id="37890" name="Rectangle 2"/>
          <p:cNvSpPr>
            <a:spLocks noGrp="1" noRot="1" noChangeAspect="1" noChangeArrowheads="1" noTextEdit="1"/>
          </p:cNvSpPr>
          <p:nvPr>
            <p:ph type="sldImg"/>
          </p:nvPr>
        </p:nvSpPr>
        <p:spPr>
          <a:xfrm>
            <a:off x="922338" y="742950"/>
            <a:ext cx="4951412" cy="3714750"/>
          </a:xfrm>
          <a:ln/>
        </p:spPr>
      </p:sp>
      <p:sp>
        <p:nvSpPr>
          <p:cNvPr id="9" name="Rectangle 3"/>
          <p:cNvSpPr txBox="1">
            <a:spLocks noChangeArrowheads="1"/>
          </p:cNvSpPr>
          <p:nvPr/>
        </p:nvSpPr>
        <p:spPr bwMode="auto">
          <a:xfrm>
            <a:off x="409575" y="4806157"/>
            <a:ext cx="6057900" cy="384720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rtl="0" eaLnBrk="0" fontAlgn="base" hangingPunct="0">
              <a:lnSpc>
                <a:spcPts val="2000"/>
              </a:lnSpc>
              <a:spcBef>
                <a:spcPts val="2000"/>
              </a:spcBef>
              <a:spcAft>
                <a:spcPct val="0"/>
              </a:spcAft>
              <a:buClr>
                <a:schemeClr val="bg1"/>
              </a:buClr>
              <a:buSzPct val="25000"/>
              <a:buFont typeface="Wingdings" pitchFamily="2" charset="2"/>
              <a:defRPr sz="1700" b="1" kern="1200">
                <a:solidFill>
                  <a:schemeClr val="tx1"/>
                </a:solidFill>
                <a:latin typeface="Arial" charset="0"/>
                <a:ea typeface="+mn-ea"/>
                <a:cs typeface="+mn-cs"/>
              </a:defRPr>
            </a:lvl1pPr>
            <a:lvl2pPr marL="371475" indent="-369888" algn="l" rtl="0" eaLnBrk="0" fontAlgn="base" hangingPunct="0">
              <a:lnSpc>
                <a:spcPts val="2000"/>
              </a:lnSpc>
              <a:spcBef>
                <a:spcPts val="2000"/>
              </a:spcBef>
              <a:spcAft>
                <a:spcPct val="0"/>
              </a:spcAft>
              <a:buClr>
                <a:srgbClr val="CF1A07"/>
              </a:buClr>
              <a:buFont typeface="Wingdings" pitchFamily="2" charset="2"/>
              <a:buChar char="l"/>
              <a:defRPr sz="1700" kern="1200">
                <a:solidFill>
                  <a:schemeClr val="tx1"/>
                </a:solidFill>
                <a:latin typeface="Arial" charset="0"/>
                <a:ea typeface="+mn-ea"/>
                <a:cs typeface="+mn-cs"/>
              </a:defRPr>
            </a:lvl2pPr>
            <a:lvl3pPr marL="571500" indent="-198438"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3pPr>
            <a:lvl4pPr marL="16002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4pPr>
            <a:lvl5pPr marL="2057400" indent="-228600" algn="l" rtl="0" eaLnBrk="0" fontAlgn="base" hangingPunct="0">
              <a:lnSpc>
                <a:spcPts val="2000"/>
              </a:lnSpc>
              <a:spcBef>
                <a:spcPts val="2000"/>
              </a:spcBef>
              <a:spcAft>
                <a:spcPct val="0"/>
              </a:spcAft>
              <a:buClr>
                <a:schemeClr val="tx1"/>
              </a:buClr>
              <a:buChar char="•"/>
              <a:defRPr sz="17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pPr lvl="0"/>
            <a:r>
              <a:rPr lang="en-US" sz="1000" dirty="0" smtClean="0"/>
              <a:t>Moving </a:t>
            </a:r>
            <a:r>
              <a:rPr lang="en-US" sz="1000" dirty="0"/>
              <a:t>on then to slide number </a:t>
            </a:r>
            <a:r>
              <a:rPr lang="en-US" sz="1000" dirty="0" smtClean="0"/>
              <a:t>8, we </a:t>
            </a:r>
            <a:r>
              <a:rPr lang="en-US" sz="1000" dirty="0"/>
              <a:t>look at 4 key metrics from </a:t>
            </a:r>
            <a:r>
              <a:rPr lang="en-US" sz="1000" dirty="0" smtClean="0"/>
              <a:t>2016.  </a:t>
            </a:r>
            <a:r>
              <a:rPr lang="en-US" sz="1000" dirty="0"/>
              <a:t>Starting </a:t>
            </a:r>
            <a:r>
              <a:rPr lang="en-US" sz="1000" dirty="0" smtClean="0"/>
              <a:t>at the top of the slide you can see an </a:t>
            </a:r>
            <a:r>
              <a:rPr lang="en-GB" sz="1000" dirty="0" smtClean="0"/>
              <a:t>operating </a:t>
            </a:r>
            <a:r>
              <a:rPr lang="en-GB" sz="1000" dirty="0"/>
              <a:t>profit </a:t>
            </a:r>
            <a:r>
              <a:rPr lang="en-GB" sz="1000" dirty="0" smtClean="0"/>
              <a:t>of €597m and EBITDA of €1,324m were earned during 2016.  which were ~€38m and €24m lower than 2015 respectively,  </a:t>
            </a:r>
            <a:r>
              <a:rPr lang="en-GB" sz="1000" dirty="0"/>
              <a:t>mainly due to the impact of weakening sterling </a:t>
            </a:r>
            <a:r>
              <a:rPr lang="en-GB" sz="1000" b="0" dirty="0"/>
              <a:t>on </a:t>
            </a:r>
            <a:r>
              <a:rPr lang="en-GB" sz="1000" b="0" dirty="0" smtClean="0"/>
              <a:t>earnings ( </a:t>
            </a:r>
            <a:r>
              <a:rPr lang="en-GB" sz="1000" b="0" dirty="0"/>
              <a:t>EBITDA </a:t>
            </a:r>
            <a:r>
              <a:rPr lang="en-GB" sz="1000" b="0" dirty="0" smtClean="0"/>
              <a:t>impact €60m </a:t>
            </a:r>
            <a:r>
              <a:rPr lang="en-US" sz="1000" b="0" dirty="0" smtClean="0"/>
              <a:t>from </a:t>
            </a:r>
            <a:r>
              <a:rPr lang="en-US" sz="1000" b="0" dirty="0"/>
              <a:t>0.73 at the end of 2015 to 0.86  at the end of </a:t>
            </a:r>
            <a:r>
              <a:rPr lang="en-US" sz="1000" b="0" dirty="0" smtClean="0"/>
              <a:t>2016)</a:t>
            </a:r>
            <a:r>
              <a:rPr lang="en-GB" sz="1000" b="0" dirty="0" smtClean="0"/>
              <a:t>. </a:t>
            </a:r>
            <a:r>
              <a:rPr lang="en-GB" sz="1000" b="0" dirty="0"/>
              <a:t>I</a:t>
            </a:r>
            <a:r>
              <a:rPr lang="en-GB" sz="1000" b="0" dirty="0" smtClean="0"/>
              <a:t>nvestments </a:t>
            </a:r>
            <a:r>
              <a:rPr lang="en-GB" sz="1000" b="0" dirty="0"/>
              <a:t>in the UK </a:t>
            </a:r>
            <a:r>
              <a:rPr lang="en-GB" sz="1000" b="0" dirty="0" smtClean="0"/>
              <a:t>are </a:t>
            </a:r>
            <a:r>
              <a:rPr lang="en-GB" sz="1000" b="0" dirty="0"/>
              <a:t>funded by sterling denominated </a:t>
            </a:r>
            <a:r>
              <a:rPr lang="en-GB" sz="1000" b="0" dirty="0" smtClean="0"/>
              <a:t>debt</a:t>
            </a:r>
            <a:r>
              <a:rPr lang="en-GB" sz="1000" b="0" dirty="0"/>
              <a:t> </a:t>
            </a:r>
            <a:r>
              <a:rPr lang="en-GB" sz="1000" b="0" dirty="0" smtClean="0"/>
              <a:t>so </a:t>
            </a:r>
            <a:r>
              <a:rPr lang="en-GB" sz="1000" b="0" dirty="0"/>
              <a:t>the weakening of sterling </a:t>
            </a:r>
            <a:r>
              <a:rPr lang="en-GB" sz="1000" b="0" dirty="0" smtClean="0"/>
              <a:t>has </a:t>
            </a:r>
            <a:r>
              <a:rPr lang="en-GB" sz="1000" b="0" dirty="0"/>
              <a:t>also reduced the euro equivalent value of </a:t>
            </a:r>
            <a:r>
              <a:rPr lang="en-GB" sz="1000" b="0" dirty="0" smtClean="0"/>
              <a:t>Sterling Debt, which you can see on the bottom right reduced  by €451m or 9% to €4.5 b at the end of 2016.  This </a:t>
            </a:r>
            <a:r>
              <a:rPr lang="en-GB" sz="1000" dirty="0" smtClean="0"/>
              <a:t>has meant that ESB’s </a:t>
            </a:r>
            <a:r>
              <a:rPr lang="en-GB" sz="1000" dirty="0"/>
              <a:t>key credit metrics </a:t>
            </a:r>
            <a:r>
              <a:rPr lang="en-GB" sz="1000" b="0" dirty="0" smtClean="0"/>
              <a:t>(of funds from operation to debt and interest cover ) </a:t>
            </a:r>
            <a:r>
              <a:rPr lang="en-GB" sz="1000" dirty="0" smtClean="0"/>
              <a:t>have </a:t>
            </a:r>
            <a:r>
              <a:rPr lang="en-GB" sz="1000" dirty="0"/>
              <a:t>been </a:t>
            </a:r>
            <a:r>
              <a:rPr lang="en-GB" sz="1000" dirty="0" smtClean="0"/>
              <a:t>protected.</a:t>
            </a:r>
          </a:p>
          <a:p>
            <a:r>
              <a:rPr lang="en-IE" sz="1000" b="0" dirty="0" smtClean="0"/>
              <a:t>Looking at the graph on the bottom left hand corner you can see that </a:t>
            </a:r>
            <a:r>
              <a:rPr lang="en-IE" sz="1000" dirty="0" smtClean="0"/>
              <a:t>Capital </a:t>
            </a:r>
            <a:r>
              <a:rPr lang="en-IE" sz="1000" dirty="0"/>
              <a:t>Investment of </a:t>
            </a:r>
            <a:r>
              <a:rPr lang="en-IE" sz="1000" dirty="0" smtClean="0"/>
              <a:t>€897m </a:t>
            </a:r>
            <a:r>
              <a:rPr lang="en-IE" sz="1000" b="0" dirty="0" smtClean="0"/>
              <a:t>was </a:t>
            </a:r>
            <a:r>
              <a:rPr lang="en-IE" sz="1000" b="0" dirty="0"/>
              <a:t> </a:t>
            </a:r>
            <a:r>
              <a:rPr lang="en-IE" sz="1000" b="0" dirty="0" smtClean="0"/>
              <a:t>made in 2016 a 3% increase on 2015.  </a:t>
            </a:r>
            <a:r>
              <a:rPr lang="en-IE" sz="1000" dirty="0" smtClean="0"/>
              <a:t>€514m or 57% </a:t>
            </a:r>
            <a:r>
              <a:rPr lang="en-IE" sz="1000" dirty="0"/>
              <a:t>of </a:t>
            </a:r>
            <a:r>
              <a:rPr lang="en-IE" sz="1000" dirty="0" smtClean="0"/>
              <a:t>this capital </a:t>
            </a:r>
            <a:r>
              <a:rPr lang="en-IE" sz="1000" dirty="0"/>
              <a:t>expenditure was invested in regulated networks businesses</a:t>
            </a:r>
            <a:r>
              <a:rPr lang="en-IE" sz="1000" b="0" dirty="0"/>
              <a:t>.  </a:t>
            </a:r>
            <a:r>
              <a:rPr lang="en-IE" sz="1000" dirty="0" smtClean="0"/>
              <a:t>€262m </a:t>
            </a:r>
            <a:r>
              <a:rPr lang="en-IE" sz="1000" dirty="0"/>
              <a:t>was invested in generation assets; </a:t>
            </a:r>
            <a:r>
              <a:rPr lang="en-IE" sz="1000" dirty="0" smtClean="0"/>
              <a:t>including €114m in Renewables and €46m </a:t>
            </a:r>
            <a:r>
              <a:rPr lang="en-IE" sz="1000" dirty="0"/>
              <a:t>on the </a:t>
            </a:r>
            <a:r>
              <a:rPr lang="en-IE" sz="1000" dirty="0" smtClean="0"/>
              <a:t>completion of </a:t>
            </a:r>
            <a:r>
              <a:rPr lang="en-IE" sz="1000" dirty="0"/>
              <a:t>the </a:t>
            </a:r>
            <a:r>
              <a:rPr lang="en-IE" sz="1000" dirty="0" smtClean="0"/>
              <a:t>885 </a:t>
            </a:r>
            <a:r>
              <a:rPr lang="en-IE" sz="1000" dirty="0"/>
              <a:t>MW Carrington combined cycle gas turbine plant near </a:t>
            </a:r>
            <a:r>
              <a:rPr lang="en-IE" sz="1000" dirty="0" smtClean="0"/>
              <a:t>Manchester</a:t>
            </a:r>
            <a:r>
              <a:rPr lang="en-IE" sz="1000" b="0" dirty="0" smtClean="0"/>
              <a:t>; which as I said </a:t>
            </a:r>
            <a:r>
              <a:rPr lang="en-IE" sz="1000" dirty="0" smtClean="0"/>
              <a:t>successfully </a:t>
            </a:r>
            <a:r>
              <a:rPr lang="en-IE" sz="1000" dirty="0"/>
              <a:t>entered commercial operation </a:t>
            </a:r>
            <a:r>
              <a:rPr lang="en-IE" sz="1000" dirty="0" smtClean="0"/>
              <a:t>in </a:t>
            </a:r>
            <a:r>
              <a:rPr lang="en-IE" sz="1000" dirty="0"/>
              <a:t>September 2016</a:t>
            </a:r>
            <a:r>
              <a:rPr lang="en-IE" sz="1000" b="0" dirty="0"/>
              <a:t>. </a:t>
            </a:r>
            <a:endParaRPr lang="en-GB" sz="900" b="0" dirty="0" smtClean="0"/>
          </a:p>
        </p:txBody>
      </p:sp>
    </p:spTree>
    <p:extLst>
      <p:ext uri="{BB962C8B-B14F-4D97-AF65-F5344CB8AC3E}">
        <p14:creationId xmlns:p14="http://schemas.microsoft.com/office/powerpoint/2010/main" val="1303396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58800" y="601663"/>
            <a:ext cx="4946650" cy="3709987"/>
          </a:xfrm>
        </p:spPr>
      </p:sp>
      <p:sp>
        <p:nvSpPr>
          <p:cNvPr id="4" name="Slide Number Placeholder 3"/>
          <p:cNvSpPr>
            <a:spLocks noGrp="1"/>
          </p:cNvSpPr>
          <p:nvPr>
            <p:ph type="sldNum" sz="quarter" idx="10"/>
          </p:nvPr>
        </p:nvSpPr>
        <p:spPr/>
        <p:txBody>
          <a:bodyPr/>
          <a:lstStyle/>
          <a:p>
            <a:pPr>
              <a:defRPr/>
            </a:pPr>
            <a:fld id="{F5E9CABF-601B-414B-8E09-0095E1B3560E}" type="slidenum">
              <a:rPr lang="en-GB" smtClean="0"/>
              <a:pPr>
                <a:defRPr/>
              </a:pPr>
              <a:t>9</a:t>
            </a:fld>
            <a:endParaRPr lang="en-GB"/>
          </a:p>
        </p:txBody>
      </p:sp>
      <p:sp>
        <p:nvSpPr>
          <p:cNvPr id="5" name="Rectangle 3"/>
          <p:cNvSpPr>
            <a:spLocks noGrp="1" noChangeArrowheads="1"/>
          </p:cNvSpPr>
          <p:nvPr>
            <p:ph type="body" idx="3"/>
          </p:nvPr>
        </p:nvSpPr>
        <p:spPr>
          <a:xfrm>
            <a:off x="144379" y="4705349"/>
            <a:ext cx="5970671" cy="5642570"/>
          </a:xfrm>
          <a:noFill/>
          <a:ln/>
        </p:spPr>
        <p:txBody>
          <a:bodyPr/>
          <a:lstStyle/>
          <a:p>
            <a:r>
              <a:rPr lang="en-US" sz="1000" b="0" dirty="0"/>
              <a:t>I move on now to slide number </a:t>
            </a:r>
            <a:r>
              <a:rPr lang="en-US" sz="1000" b="0" dirty="0" smtClean="0"/>
              <a:t>9 </a:t>
            </a:r>
            <a:r>
              <a:rPr lang="en-US" sz="1000" b="0" dirty="0"/>
              <a:t>to talk about the EBITDA movements in a little more detail. You can see from the chart that </a:t>
            </a:r>
            <a:r>
              <a:rPr lang="en-US" sz="1000" dirty="0"/>
              <a:t>EBITDA of </a:t>
            </a:r>
            <a:r>
              <a:rPr lang="en-US" sz="1000" dirty="0" smtClean="0"/>
              <a:t>€1,324m </a:t>
            </a:r>
            <a:r>
              <a:rPr lang="en-US" sz="1000" dirty="0"/>
              <a:t>was earned in </a:t>
            </a:r>
            <a:r>
              <a:rPr lang="en-US" sz="1000" dirty="0" smtClean="0"/>
              <a:t>2016 down €24m </a:t>
            </a:r>
            <a:r>
              <a:rPr lang="en-US" sz="1000" dirty="0"/>
              <a:t>or </a:t>
            </a:r>
            <a:r>
              <a:rPr lang="en-US" sz="1000" dirty="0" smtClean="0"/>
              <a:t>2% </a:t>
            </a:r>
            <a:r>
              <a:rPr lang="en-US" sz="1000" dirty="0"/>
              <a:t>on </a:t>
            </a:r>
            <a:r>
              <a:rPr lang="en-US" sz="1000" dirty="0" smtClean="0"/>
              <a:t>2015 </a:t>
            </a:r>
            <a:r>
              <a:rPr lang="en-US" sz="1000" dirty="0"/>
              <a:t>EBITDA of </a:t>
            </a:r>
            <a:r>
              <a:rPr lang="en-US" sz="1000" dirty="0" smtClean="0"/>
              <a:t>€1,348m </a:t>
            </a:r>
            <a:r>
              <a:rPr lang="en-US" sz="1000" b="0" dirty="0"/>
              <a:t>and that this </a:t>
            </a:r>
            <a:r>
              <a:rPr lang="en-US" sz="1000" dirty="0"/>
              <a:t>decrease  is </a:t>
            </a:r>
            <a:r>
              <a:rPr lang="en-US" sz="1000" dirty="0" smtClean="0"/>
              <a:t>mainly driven </a:t>
            </a:r>
            <a:r>
              <a:rPr lang="en-US" sz="1000" dirty="0"/>
              <a:t>by</a:t>
            </a:r>
            <a:r>
              <a:rPr lang="en-US" sz="1000" b="0" dirty="0"/>
              <a:t> </a:t>
            </a:r>
            <a:r>
              <a:rPr lang="en-US" sz="1000" b="0" dirty="0" smtClean="0"/>
              <a:t> the </a:t>
            </a:r>
            <a:r>
              <a:rPr lang="en-GB" sz="1000" dirty="0" smtClean="0"/>
              <a:t>impact </a:t>
            </a:r>
            <a:r>
              <a:rPr lang="en-GB" sz="1000" dirty="0"/>
              <a:t>of weakening sterling on earnings </a:t>
            </a:r>
            <a:r>
              <a:rPr lang="en-GB" sz="1000" dirty="0" smtClean="0"/>
              <a:t>which reduced EBITDA by €60m </a:t>
            </a:r>
            <a:r>
              <a:rPr lang="en-US" sz="1000" b="0" dirty="0" smtClean="0"/>
              <a:t>(from 0.73 at </a:t>
            </a:r>
            <a:r>
              <a:rPr lang="en-US" sz="1000" b="0" dirty="0"/>
              <a:t>the end </a:t>
            </a:r>
            <a:r>
              <a:rPr lang="en-US" sz="1000" b="0" dirty="0" smtClean="0"/>
              <a:t>of 2015 </a:t>
            </a:r>
            <a:r>
              <a:rPr lang="en-US" sz="1000" b="0" dirty="0"/>
              <a:t>to </a:t>
            </a:r>
            <a:r>
              <a:rPr lang="en-US" sz="1000" b="0" dirty="0" smtClean="0"/>
              <a:t>0.86  </a:t>
            </a:r>
            <a:r>
              <a:rPr lang="en-US" sz="1000" b="0" dirty="0"/>
              <a:t>at the end </a:t>
            </a:r>
            <a:r>
              <a:rPr lang="en-US" sz="1000" b="0" dirty="0" smtClean="0"/>
              <a:t>of 2016). This weakening of sterling accounted for the reduction in NIE Networks EBITDA of €19m and for €36m of the Other segments EBITDA (Note </a:t>
            </a:r>
            <a:r>
              <a:rPr lang="en-US" sz="1000" b="0" dirty="0"/>
              <a:t>: </a:t>
            </a:r>
            <a:r>
              <a:rPr lang="en-US" sz="1000" b="0" dirty="0" smtClean="0"/>
              <a:t>€19m </a:t>
            </a:r>
            <a:r>
              <a:rPr lang="en-US" sz="1000" b="0" dirty="0"/>
              <a:t>of remainder of other segments variance  related to a </a:t>
            </a:r>
            <a:r>
              <a:rPr lang="en-US" sz="1000" b="0" dirty="0" smtClean="0"/>
              <a:t>once off CER </a:t>
            </a:r>
            <a:r>
              <a:rPr lang="en-US" sz="1000" b="0" dirty="0"/>
              <a:t>related Rebate received in Innovation associated with </a:t>
            </a:r>
            <a:r>
              <a:rPr lang="en-US" sz="1000" b="0" dirty="0" err="1" smtClean="0"/>
              <a:t>Ecars</a:t>
            </a:r>
            <a:r>
              <a:rPr lang="en-US" sz="1000" b="0" dirty="0" smtClean="0"/>
              <a:t> in 2015).</a:t>
            </a:r>
            <a:endParaRPr lang="en-US" sz="1000" b="0" dirty="0"/>
          </a:p>
          <a:p>
            <a:pPr lvl="0"/>
            <a:r>
              <a:rPr lang="en-GB" sz="1000" b="0" dirty="0" smtClean="0"/>
              <a:t>Now </a:t>
            </a:r>
            <a:r>
              <a:rPr lang="en-GB" sz="1000" b="0" dirty="0"/>
              <a:t>looking at the other movements in EBITDA.  While wholesale electricity prices </a:t>
            </a:r>
            <a:r>
              <a:rPr lang="en-GB" sz="1000" b="0" dirty="0" smtClean="0"/>
              <a:t>and capacity income in </a:t>
            </a:r>
            <a:r>
              <a:rPr lang="en-GB" sz="1000" b="0" dirty="0"/>
              <a:t>the All Ireland Market (SEM) were lower in </a:t>
            </a:r>
            <a:r>
              <a:rPr lang="en-GB" sz="1000" b="0" dirty="0" smtClean="0"/>
              <a:t> </a:t>
            </a:r>
            <a:r>
              <a:rPr lang="en-GB" sz="1000" b="0" dirty="0"/>
              <a:t>2016 than in </a:t>
            </a:r>
            <a:r>
              <a:rPr lang="en-GB" sz="1000" b="0" dirty="0" smtClean="0"/>
              <a:t>2015 </a:t>
            </a:r>
            <a:r>
              <a:rPr lang="en-GB" sz="1000" b="0" dirty="0"/>
              <a:t>(</a:t>
            </a:r>
            <a:r>
              <a:rPr lang="en-GB" sz="1000" b="0" dirty="0" smtClean="0"/>
              <a:t>€42 </a:t>
            </a:r>
            <a:r>
              <a:rPr lang="en-GB" sz="1000" b="0" dirty="0"/>
              <a:t>MWh v € </a:t>
            </a:r>
            <a:r>
              <a:rPr lang="en-GB" sz="1000" b="0" dirty="0" smtClean="0"/>
              <a:t>51MWh</a:t>
            </a:r>
            <a:r>
              <a:rPr lang="en-GB" sz="1000" b="0" dirty="0"/>
              <a:t>), the impact of this on ESB’s </a:t>
            </a:r>
            <a:r>
              <a:rPr lang="en-GB" sz="1000" b="0" dirty="0" smtClean="0"/>
              <a:t>2016 </a:t>
            </a:r>
            <a:r>
              <a:rPr lang="en-GB" sz="1000" b="0" dirty="0"/>
              <a:t>operating profit was substantially mitigated by                                                                                                                                            - a) ESB Generation and Wholesale market’s hedging strategies </a:t>
            </a:r>
            <a:r>
              <a:rPr lang="en-GB" sz="1000" b="0" dirty="0" smtClean="0"/>
              <a:t>where </a:t>
            </a:r>
            <a:r>
              <a:rPr lang="en-GB" sz="1000" b="0" dirty="0"/>
              <a:t>its EBITDA </a:t>
            </a:r>
            <a:r>
              <a:rPr lang="en-GB" sz="1000" b="0" dirty="0" smtClean="0"/>
              <a:t>in 2016 </a:t>
            </a:r>
            <a:r>
              <a:rPr lang="en-GB" sz="1000" b="0" dirty="0"/>
              <a:t>was only reduced by </a:t>
            </a:r>
            <a:r>
              <a:rPr lang="en-GB" sz="1000" b="0" dirty="0" smtClean="0"/>
              <a:t>€15m with the reduction in SEM energy margins offset by strong performance by the new commissioned Carrington CCGT plant in Q4 2016; </a:t>
            </a:r>
            <a:r>
              <a:rPr lang="en-GB" sz="1000" b="0" dirty="0"/>
              <a:t>and                                                                                                                                                                        b) by higher energy margins and EBITDA of </a:t>
            </a:r>
            <a:r>
              <a:rPr lang="en-GB" sz="1000" b="0" dirty="0" smtClean="0"/>
              <a:t>€29m </a:t>
            </a:r>
            <a:r>
              <a:rPr lang="en-GB" sz="1000" b="0" dirty="0"/>
              <a:t>in ESB’s supply business (Electric Ireland). </a:t>
            </a:r>
          </a:p>
          <a:p>
            <a:pPr lvl="0"/>
            <a:r>
              <a:rPr lang="en-US" sz="1000" b="0" dirty="0"/>
              <a:t>ESB Networks EBITDA increased by </a:t>
            </a:r>
            <a:r>
              <a:rPr lang="en-US" sz="1000" b="0" dirty="0" smtClean="0"/>
              <a:t>€41m primarily due </a:t>
            </a:r>
            <a:r>
              <a:rPr lang="en-US" sz="1000" b="0" dirty="0"/>
              <a:t>to an increase in regulated tariffs in </a:t>
            </a:r>
            <a:r>
              <a:rPr lang="en-US" sz="1000" b="0" dirty="0" smtClean="0"/>
              <a:t>2016.                                                                                                   </a:t>
            </a:r>
            <a:r>
              <a:rPr lang="en-US" sz="1000" b="0" dirty="0"/>
              <a:t>So that brings us to </a:t>
            </a:r>
            <a:r>
              <a:rPr lang="en-US" sz="1000" b="0" dirty="0" smtClean="0"/>
              <a:t>€1,324 </a:t>
            </a:r>
            <a:r>
              <a:rPr lang="en-US" sz="1000" b="0" dirty="0"/>
              <a:t>m of EBITDA </a:t>
            </a:r>
            <a:r>
              <a:rPr lang="en-US" sz="1000" b="0" dirty="0" smtClean="0"/>
              <a:t>for 2016 </a:t>
            </a:r>
            <a:r>
              <a:rPr lang="en-US" sz="1000" b="0" dirty="0"/>
              <a:t>and, for a group of our size, it’s a healthy level of EBITDA. </a:t>
            </a:r>
            <a:endParaRPr lang="en-GB" sz="1000" b="0" dirty="0"/>
          </a:p>
          <a:p>
            <a:pPr>
              <a:lnSpc>
                <a:spcPct val="100000"/>
              </a:lnSpc>
              <a:spcBef>
                <a:spcPts val="0"/>
              </a:spcBef>
            </a:pPr>
            <a:endParaRPr lang="en-IE" sz="1000" dirty="0"/>
          </a:p>
          <a:p>
            <a:pPr marL="542925" lvl="1" indent="-171450">
              <a:lnSpc>
                <a:spcPct val="100000"/>
              </a:lnSpc>
              <a:spcBef>
                <a:spcPts val="0"/>
              </a:spcBef>
              <a:buFont typeface="Arial" panose="020B0604020202020204" pitchFamily="34" charset="0"/>
              <a:buChar char="•"/>
            </a:pPr>
            <a:endParaRPr lang="en-IE" sz="1000" b="0" dirty="0"/>
          </a:p>
          <a:p>
            <a:pPr lvl="0">
              <a:lnSpc>
                <a:spcPct val="100000"/>
              </a:lnSpc>
              <a:spcBef>
                <a:spcPts val="0"/>
              </a:spcBef>
            </a:pPr>
            <a:endParaRPr lang="en-IE" sz="1000" b="0" dirty="0"/>
          </a:p>
          <a:p>
            <a:pPr lvl="0">
              <a:lnSpc>
                <a:spcPct val="100000"/>
              </a:lnSpc>
              <a:spcBef>
                <a:spcPts val="0"/>
              </a:spcBef>
            </a:pPr>
            <a:endParaRPr lang="en-IE" sz="1000" b="0" dirty="0"/>
          </a:p>
          <a:p>
            <a:pPr eaLnBrk="1" hangingPunct="1">
              <a:lnSpc>
                <a:spcPct val="100000"/>
              </a:lnSpc>
              <a:spcBef>
                <a:spcPts val="0"/>
              </a:spcBef>
            </a:pPr>
            <a:endParaRPr lang="en-US" sz="1000" b="0" dirty="0"/>
          </a:p>
        </p:txBody>
      </p:sp>
    </p:spTree>
    <p:extLst>
      <p:ext uri="{BB962C8B-B14F-4D97-AF65-F5344CB8AC3E}">
        <p14:creationId xmlns:p14="http://schemas.microsoft.com/office/powerpoint/2010/main" val="9052199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8" descr="ESB_Powerpoint_design_background1 150dpi no logo.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9" descr="ESB_brandmark_strapline_adobe_rgb.jpg"/>
          <p:cNvPicPr>
            <a:picLocks noChangeAspect="1"/>
          </p:cNvPicPr>
          <p:nvPr userDrawn="1"/>
        </p:nvPicPr>
        <p:blipFill>
          <a:blip r:embed="rId3"/>
          <a:srcRect/>
          <a:stretch>
            <a:fillRect/>
          </a:stretch>
        </p:blipFill>
        <p:spPr bwMode="auto">
          <a:xfrm>
            <a:off x="536575" y="544513"/>
            <a:ext cx="2301875" cy="730250"/>
          </a:xfrm>
          <a:prstGeom prst="rect">
            <a:avLst/>
          </a:prstGeom>
          <a:noFill/>
          <a:ln w="9525">
            <a:noFill/>
            <a:miter lim="800000"/>
            <a:headEnd/>
            <a:tailEnd/>
          </a:ln>
        </p:spPr>
      </p:pic>
      <p:sp>
        <p:nvSpPr>
          <p:cNvPr id="13" name="Rectangle 3"/>
          <p:cNvSpPr>
            <a:spLocks noGrp="1" noChangeArrowheads="1"/>
          </p:cNvSpPr>
          <p:nvPr>
            <p:ph type="ctrTitle" sz="quarter"/>
          </p:nvPr>
        </p:nvSpPr>
        <p:spPr>
          <a:xfrm>
            <a:off x="1716080" y="2506338"/>
            <a:ext cx="6605986" cy="620712"/>
          </a:xfrm>
        </p:spPr>
        <p:txBody>
          <a:bodyPr bIns="0"/>
          <a:lstStyle>
            <a:lvl1pPr algn="l">
              <a:defRPr sz="3200"/>
            </a:lvl1pPr>
          </a:lstStyle>
          <a:p>
            <a:r>
              <a:rPr lang="en-GB" dirty="0"/>
              <a:t>Click to edit Master title style</a:t>
            </a:r>
          </a:p>
        </p:txBody>
      </p:sp>
      <p:sp>
        <p:nvSpPr>
          <p:cNvPr id="14" name="Rectangle 4"/>
          <p:cNvSpPr>
            <a:spLocks noGrp="1" noChangeArrowheads="1"/>
          </p:cNvSpPr>
          <p:nvPr>
            <p:ph type="subTitle" sz="quarter" idx="1"/>
          </p:nvPr>
        </p:nvSpPr>
        <p:spPr>
          <a:xfrm>
            <a:off x="1716080" y="3135224"/>
            <a:ext cx="6605986" cy="619125"/>
          </a:xfrm>
          <a:noFill/>
          <a:ln w="19050" algn="ctr"/>
        </p:spPr>
        <p:txBody>
          <a:bodyPr lIns="118909" tIns="59454" rIns="154800" bIns="59454"/>
          <a:lstStyle>
            <a:lvl1pPr marL="92075" indent="-92075" algn="l">
              <a:spcAft>
                <a:spcPct val="0"/>
              </a:spcAft>
              <a:buClrTx/>
              <a:buFontTx/>
              <a:buNone/>
              <a:defRPr sz="1400" b="0">
                <a:solidFill>
                  <a:schemeClr val="tx1"/>
                </a:solidFill>
              </a:defRPr>
            </a:lvl1pPr>
          </a:lstStyle>
          <a:p>
            <a:r>
              <a:rPr lang="en-GB" dirty="0"/>
              <a:t>Click to edit Master subtitle style</a:t>
            </a:r>
          </a:p>
        </p:txBody>
      </p:sp>
      <p:sp>
        <p:nvSpPr>
          <p:cNvPr id="6" name="Date Placeholder 3"/>
          <p:cNvSpPr>
            <a:spLocks noGrp="1"/>
          </p:cNvSpPr>
          <p:nvPr>
            <p:ph type="dt" sz="half" idx="10"/>
          </p:nvPr>
        </p:nvSpPr>
        <p:spPr>
          <a:xfrm>
            <a:off x="1716088" y="5702300"/>
            <a:ext cx="2895600" cy="198438"/>
          </a:xfrm>
          <a:prstGeom prst="rect">
            <a:avLst/>
          </a:prstGeom>
        </p:spPr>
        <p:txBody>
          <a:bodyPr vert="horz" lIns="91440" tIns="45720" rIns="91440" bIns="45720" rtlCol="0" anchor="ctr"/>
          <a:lstStyle>
            <a:lvl1pPr algn="l" rtl="0" eaLnBrk="0" fontAlgn="base" hangingPunct="0">
              <a:lnSpc>
                <a:spcPct val="90000"/>
              </a:lnSpc>
              <a:spcBef>
                <a:spcPct val="0"/>
              </a:spcBef>
              <a:spcAft>
                <a:spcPct val="50000"/>
              </a:spcAft>
              <a:buClr>
                <a:schemeClr val="bg1"/>
              </a:buClr>
              <a:buSzPct val="25000"/>
              <a:buFont typeface="Wingdings" pitchFamily="2" charset="2"/>
              <a:defRPr lang="en-IE" sz="1300" b="0" kern="1200">
                <a:solidFill>
                  <a:schemeClr val="tx1"/>
                </a:solidFill>
                <a:latin typeface="Arial" charset="0"/>
                <a:ea typeface="+mn-ea"/>
                <a:cs typeface="+mn-cs"/>
              </a:defRPr>
            </a:lvl1pPr>
          </a:lstStyle>
          <a:p>
            <a:pPr>
              <a:defRPr/>
            </a:pPr>
            <a:fld id="{2348CD64-D60D-4A73-8684-BDC9CF9A6C5B}" type="datetime3">
              <a:rPr lang="en-US"/>
              <a:pPr>
                <a:defRPr/>
              </a:pPr>
              <a:t>13 March 2017</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Footer Placeholder 50"/>
          <p:cNvSpPr>
            <a:spLocks noGrp="1"/>
          </p:cNvSpPr>
          <p:nvPr>
            <p:ph type="ftr" sz="quarter" idx="10"/>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50"/>
          <p:cNvSpPr>
            <a:spLocks noGrp="1"/>
          </p:cNvSpPr>
          <p:nvPr>
            <p:ph type="ftr" sz="quarter" idx="10"/>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7635" y="395287"/>
            <a:ext cx="6962879" cy="536575"/>
          </a:xfrm>
        </p:spPr>
        <p:txBody>
          <a:bodyPr/>
          <a:lstStyle/>
          <a:p>
            <a:r>
              <a:rPr lang="en-US"/>
              <a:t>Click to edit Master title style</a:t>
            </a:r>
            <a:endParaRPr lang="en-IE"/>
          </a:p>
        </p:txBody>
      </p:sp>
      <p:sp>
        <p:nvSpPr>
          <p:cNvPr id="9" name="Table Placeholder 8"/>
          <p:cNvSpPr>
            <a:spLocks noGrp="1"/>
          </p:cNvSpPr>
          <p:nvPr>
            <p:ph type="tbl" sz="quarter" idx="11"/>
          </p:nvPr>
        </p:nvSpPr>
        <p:spPr>
          <a:xfrm>
            <a:off x="430213" y="1274763"/>
            <a:ext cx="8189805" cy="4571231"/>
          </a:xfrm>
        </p:spPr>
        <p:txBody>
          <a:bodyPr/>
          <a:lstStyle/>
          <a:p>
            <a:pPr lvl="0"/>
            <a:endParaRPr lang="en-IE" noProof="0" dirty="0"/>
          </a:p>
        </p:txBody>
      </p:sp>
      <p:sp>
        <p:nvSpPr>
          <p:cNvPr id="4" name="Footer Placeholder 50"/>
          <p:cNvSpPr>
            <a:spLocks noGrp="1"/>
          </p:cNvSpPr>
          <p:nvPr>
            <p:ph type="ftr" sz="quarter" idx="12"/>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and Text over Content">
    <p:spTree>
      <p:nvGrpSpPr>
        <p:cNvPr id="1" name=""/>
        <p:cNvGrpSpPr/>
        <p:nvPr/>
      </p:nvGrpSpPr>
      <p:grpSpPr>
        <a:xfrm>
          <a:off x="0" y="0"/>
          <a:ext cx="0" cy="0"/>
          <a:chOff x="0" y="0"/>
          <a:chExt cx="0" cy="0"/>
        </a:xfrm>
      </p:grpSpPr>
      <p:pic>
        <p:nvPicPr>
          <p:cNvPr id="6" name="Picture 46" descr="ESB_Powerpoint_design_background3.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7" name="Picture 47"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8"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27ABC5A0-748F-41C0-B5E2-B06F494A00A7}"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10"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12" name="Rectangle 11"/>
          <p:cNvSpPr/>
          <p:nvPr userDrawn="1"/>
        </p:nvSpPr>
        <p:spPr bwMode="auto">
          <a:xfrm>
            <a:off x="496888" y="1612900"/>
            <a:ext cx="8123237"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3" name="Rectangle 12"/>
          <p:cNvSpPr/>
          <p:nvPr userDrawn="1"/>
        </p:nvSpPr>
        <p:spPr bwMode="auto">
          <a:xfrm>
            <a:off x="496888" y="3968750"/>
            <a:ext cx="812482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4"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
        <p:nvSpPr>
          <p:cNvPr id="2" name="Title 1"/>
          <p:cNvSpPr>
            <a:spLocks noGrp="1"/>
          </p:cNvSpPr>
          <p:nvPr>
            <p:ph type="title"/>
          </p:nvPr>
        </p:nvSpPr>
        <p:spPr>
          <a:xfrm>
            <a:off x="417635" y="395287"/>
            <a:ext cx="6962879" cy="536575"/>
          </a:xfrm>
        </p:spPr>
        <p:txBody>
          <a:bodyPr/>
          <a:lstStyle/>
          <a:p>
            <a:r>
              <a:rPr lang="en-US"/>
              <a:t>Click to edit Master title style</a:t>
            </a:r>
            <a:endParaRPr lang="en-IE"/>
          </a:p>
        </p:txBody>
      </p:sp>
      <p:sp>
        <p:nvSpPr>
          <p:cNvPr id="9" name="Text Placeholder 10"/>
          <p:cNvSpPr>
            <a:spLocks noGrp="1"/>
          </p:cNvSpPr>
          <p:nvPr>
            <p:ph type="body" sz="quarter" idx="10"/>
          </p:nvPr>
        </p:nvSpPr>
        <p:spPr>
          <a:xfrm>
            <a:off x="496139" y="1273994"/>
            <a:ext cx="8123879" cy="2214000"/>
          </a:xfrm>
        </p:spPr>
        <p:txBody>
          <a:bodyPr/>
          <a:lstStyle>
            <a:lvl1pPr>
              <a:spcAft>
                <a:spcPts val="1200"/>
              </a:spcAf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11" name="Content Placeholder 33"/>
          <p:cNvSpPr>
            <a:spLocks noGrp="1"/>
          </p:cNvSpPr>
          <p:nvPr>
            <p:ph sz="quarter" idx="14"/>
          </p:nvPr>
        </p:nvSpPr>
        <p:spPr>
          <a:xfrm>
            <a:off x="496139" y="4011817"/>
            <a:ext cx="8149386" cy="1843200"/>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5" name="Text Placeholder 19"/>
          <p:cNvSpPr>
            <a:spLocks noGrp="1"/>
          </p:cNvSpPr>
          <p:nvPr>
            <p:ph type="body" sz="quarter" idx="15"/>
          </p:nvPr>
        </p:nvSpPr>
        <p:spPr>
          <a:xfrm>
            <a:off x="496342" y="3641904"/>
            <a:ext cx="8149184" cy="360000"/>
          </a:xfrm>
        </p:spPr>
        <p:txBody>
          <a:bodyPr/>
          <a:lstStyle>
            <a:lvl1pPr>
              <a:defRPr/>
            </a:lvl1pPr>
          </a:lstStyle>
          <a:p>
            <a:pPr lvl="0"/>
            <a:r>
              <a:rPr lang="en-US"/>
              <a:t>Click to edit Master text styles</a:t>
            </a:r>
          </a:p>
        </p:txBody>
      </p:sp>
      <p:sp>
        <p:nvSpPr>
          <p:cNvPr id="16" name="Footer Placeholder 50"/>
          <p:cNvSpPr>
            <a:spLocks noGrp="1"/>
          </p:cNvSpPr>
          <p:nvPr>
            <p:ph type="ftr" sz="quarter" idx="16"/>
          </p:nvPr>
        </p:nvSpPr>
        <p:spPr/>
        <p:txBody>
          <a:bodyPr/>
          <a:lstStyle>
            <a:lvl1pPr algn="ctr">
              <a:defRPr sz="1000" b="0">
                <a:solidFill>
                  <a:schemeClr val="tx2"/>
                </a:solidFill>
              </a:defRPr>
            </a:lvl1pPr>
          </a:lstStyle>
          <a:p>
            <a:pPr>
              <a:defRPr/>
            </a:pPr>
            <a:r>
              <a:rPr lang="en-IE"/>
              <a:t>Document Title</a:t>
            </a:r>
            <a:endParaRPr lang="en-I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17635" y="395287"/>
            <a:ext cx="6962879" cy="536575"/>
          </a:xfrm>
        </p:spPr>
        <p:txBody>
          <a:bodyPr/>
          <a:lstStyle/>
          <a:p>
            <a:r>
              <a:rPr lang="en-US"/>
              <a:t>Click to edit Master title style</a:t>
            </a:r>
            <a:endParaRPr lang="en-IE"/>
          </a:p>
        </p:txBody>
      </p:sp>
      <p:sp>
        <p:nvSpPr>
          <p:cNvPr id="26" name="Text Placeholder 25"/>
          <p:cNvSpPr>
            <a:spLocks noGrp="1"/>
          </p:cNvSpPr>
          <p:nvPr>
            <p:ph type="body" sz="quarter" idx="11"/>
          </p:nvPr>
        </p:nvSpPr>
        <p:spPr>
          <a:xfrm>
            <a:off x="491994" y="1285876"/>
            <a:ext cx="3852694" cy="456011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28" name="Content Placeholder 27"/>
          <p:cNvSpPr>
            <a:spLocks noGrp="1"/>
          </p:cNvSpPr>
          <p:nvPr>
            <p:ph sz="quarter" idx="12"/>
          </p:nvPr>
        </p:nvSpPr>
        <p:spPr>
          <a:xfrm>
            <a:off x="4794097" y="1658919"/>
            <a:ext cx="3851428" cy="1829075"/>
          </a:xfrm>
        </p:spPr>
        <p:txBody>
          <a:bodyPr/>
          <a:lstStyle/>
          <a:p>
            <a:pPr lvl="0"/>
            <a:endParaRPr lang="en-IE" dirty="0"/>
          </a:p>
        </p:txBody>
      </p:sp>
      <p:sp>
        <p:nvSpPr>
          <p:cNvPr id="34" name="Content Placeholder 33"/>
          <p:cNvSpPr>
            <a:spLocks noGrp="1"/>
          </p:cNvSpPr>
          <p:nvPr>
            <p:ph sz="quarter" idx="14"/>
          </p:nvPr>
        </p:nvSpPr>
        <p:spPr>
          <a:xfrm>
            <a:off x="4794097" y="4011817"/>
            <a:ext cx="3851428" cy="1843200"/>
          </a:xfrm>
        </p:spPr>
        <p:txBody>
          <a:bodyPr/>
          <a:lstStyle/>
          <a:p>
            <a:pPr lvl="0"/>
            <a:endParaRPr lang="en-IE" dirty="0"/>
          </a:p>
        </p:txBody>
      </p:sp>
      <p:sp>
        <p:nvSpPr>
          <p:cNvPr id="38" name="Text Placeholder 19"/>
          <p:cNvSpPr>
            <a:spLocks noGrp="1"/>
          </p:cNvSpPr>
          <p:nvPr>
            <p:ph type="body" sz="quarter" idx="15"/>
          </p:nvPr>
        </p:nvSpPr>
        <p:spPr>
          <a:xfrm>
            <a:off x="4794096" y="1285876"/>
            <a:ext cx="3851429" cy="360000"/>
          </a:xfrm>
        </p:spPr>
        <p:txBody>
          <a:bodyPr/>
          <a:lstStyle>
            <a:lvl1pPr>
              <a:defRPr/>
            </a:lvl1pPr>
          </a:lstStyle>
          <a:p>
            <a:pPr lvl="0"/>
            <a:r>
              <a:rPr lang="en-US"/>
              <a:t>Click to edit Master text styles</a:t>
            </a:r>
          </a:p>
        </p:txBody>
      </p:sp>
      <p:sp>
        <p:nvSpPr>
          <p:cNvPr id="39" name="Text Placeholder 19"/>
          <p:cNvSpPr>
            <a:spLocks noGrp="1"/>
          </p:cNvSpPr>
          <p:nvPr>
            <p:ph type="body" sz="quarter" idx="16"/>
          </p:nvPr>
        </p:nvSpPr>
        <p:spPr>
          <a:xfrm>
            <a:off x="4794096" y="3641904"/>
            <a:ext cx="3851429" cy="360000"/>
          </a:xfrm>
        </p:spPr>
        <p:txBody>
          <a:bodyPr/>
          <a:lstStyle>
            <a:lvl1pPr>
              <a:defRPr/>
            </a:lvl1pPr>
          </a:lstStyle>
          <a:p>
            <a:pPr lvl="0"/>
            <a:r>
              <a:rPr lang="en-US"/>
              <a:t>Click to edit Master text styles</a:t>
            </a:r>
          </a:p>
        </p:txBody>
      </p:sp>
      <p:sp>
        <p:nvSpPr>
          <p:cNvPr id="8" name="Footer Placeholder 50"/>
          <p:cNvSpPr>
            <a:spLocks noGrp="1"/>
          </p:cNvSpPr>
          <p:nvPr>
            <p:ph type="ftr" sz="quarter" idx="17"/>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Custom Layout">
    <p:spTree>
      <p:nvGrpSpPr>
        <p:cNvPr id="1" name=""/>
        <p:cNvGrpSpPr/>
        <p:nvPr/>
      </p:nvGrpSpPr>
      <p:grpSpPr>
        <a:xfrm>
          <a:off x="0" y="0"/>
          <a:ext cx="0" cy="0"/>
          <a:chOff x="0" y="0"/>
          <a:chExt cx="0" cy="0"/>
        </a:xfrm>
      </p:grpSpPr>
      <p:pic>
        <p:nvPicPr>
          <p:cNvPr id="7" name="Picture 46" descr="ESB_Powerpoint_design_background3.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8" name="Picture 47"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9"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6FAB6187-751E-4977-AE15-05A3D6B9B253}"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10"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12" name="Rectangle 11"/>
          <p:cNvSpPr/>
          <p:nvPr userDrawn="1"/>
        </p:nvSpPr>
        <p:spPr bwMode="auto">
          <a:xfrm>
            <a:off x="417513" y="3695700"/>
            <a:ext cx="3924300" cy="2268538"/>
          </a:xfrm>
          <a:prstGeom prst="rect">
            <a:avLst/>
          </a:prstGeom>
          <a:no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3" name="Rectangle 12"/>
          <p:cNvSpPr/>
          <p:nvPr userDrawn="1"/>
        </p:nvSpPr>
        <p:spPr bwMode="auto">
          <a:xfrm>
            <a:off x="569913" y="3848100"/>
            <a:ext cx="3930650" cy="2268538"/>
          </a:xfrm>
          <a:prstGeom prst="rect">
            <a:avLst/>
          </a:prstGeom>
          <a:no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5"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
        <p:nvSpPr>
          <p:cNvPr id="2" name="Title 1"/>
          <p:cNvSpPr>
            <a:spLocks noGrp="1"/>
          </p:cNvSpPr>
          <p:nvPr>
            <p:ph type="title"/>
          </p:nvPr>
        </p:nvSpPr>
        <p:spPr/>
        <p:txBody>
          <a:bodyPr/>
          <a:lstStyle/>
          <a:p>
            <a:r>
              <a:rPr lang="en-US"/>
              <a:t>Click to edit Master title style</a:t>
            </a:r>
            <a:endParaRPr lang="en-IE"/>
          </a:p>
        </p:txBody>
      </p:sp>
      <p:sp>
        <p:nvSpPr>
          <p:cNvPr id="11" name="Content Placeholder 10"/>
          <p:cNvSpPr>
            <a:spLocks noGrp="1"/>
          </p:cNvSpPr>
          <p:nvPr>
            <p:ph sz="quarter" idx="15"/>
          </p:nvPr>
        </p:nvSpPr>
        <p:spPr>
          <a:xfrm>
            <a:off x="488819" y="1285875"/>
            <a:ext cx="3852693" cy="220211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14" name="Content Placeholder 13"/>
          <p:cNvSpPr>
            <a:spLocks noGrp="1"/>
          </p:cNvSpPr>
          <p:nvPr>
            <p:ph sz="quarter" idx="16"/>
          </p:nvPr>
        </p:nvSpPr>
        <p:spPr>
          <a:xfrm>
            <a:off x="488941" y="3641904"/>
            <a:ext cx="3859222" cy="22131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19" name="Content Placeholder 18"/>
          <p:cNvSpPr>
            <a:spLocks noGrp="1"/>
          </p:cNvSpPr>
          <p:nvPr>
            <p:ph sz="quarter" idx="17"/>
          </p:nvPr>
        </p:nvSpPr>
        <p:spPr>
          <a:xfrm>
            <a:off x="4794097" y="1285875"/>
            <a:ext cx="3851428" cy="220211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21" name="Content Placeholder 20"/>
          <p:cNvSpPr>
            <a:spLocks noGrp="1"/>
          </p:cNvSpPr>
          <p:nvPr>
            <p:ph sz="quarter" idx="18"/>
          </p:nvPr>
        </p:nvSpPr>
        <p:spPr>
          <a:xfrm>
            <a:off x="4794097" y="3641904"/>
            <a:ext cx="3851428" cy="2213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16" name="Footer Placeholder 2"/>
          <p:cNvSpPr>
            <a:spLocks noGrp="1"/>
          </p:cNvSpPr>
          <p:nvPr>
            <p:ph type="ftr" sz="quarter" idx="19"/>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2 Column Top 1 Column Bottom">
    <p:spTree>
      <p:nvGrpSpPr>
        <p:cNvPr id="1" name=""/>
        <p:cNvGrpSpPr/>
        <p:nvPr/>
      </p:nvGrpSpPr>
      <p:grpSpPr>
        <a:xfrm>
          <a:off x="0" y="0"/>
          <a:ext cx="0" cy="0"/>
          <a:chOff x="0" y="0"/>
          <a:chExt cx="0" cy="0"/>
        </a:xfrm>
      </p:grpSpPr>
      <p:pic>
        <p:nvPicPr>
          <p:cNvPr id="6" name="Picture 46" descr="ESB_Powerpoint_design_background3.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7" name="Picture 47"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8"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80E2F4F4-4B61-453F-B556-FC4996446EC8}"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9"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10" name="Rectangle 9"/>
          <p:cNvSpPr/>
          <p:nvPr userDrawn="1"/>
        </p:nvSpPr>
        <p:spPr bwMode="auto">
          <a:xfrm>
            <a:off x="496888" y="161290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2" name="Rectangle 11"/>
          <p:cNvSpPr/>
          <p:nvPr userDrawn="1"/>
        </p:nvSpPr>
        <p:spPr bwMode="auto">
          <a:xfrm>
            <a:off x="4794250" y="1612900"/>
            <a:ext cx="3851275" cy="46038"/>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3"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
        <p:nvSpPr>
          <p:cNvPr id="2" name="Title 1"/>
          <p:cNvSpPr>
            <a:spLocks noGrp="1"/>
          </p:cNvSpPr>
          <p:nvPr>
            <p:ph type="title"/>
          </p:nvPr>
        </p:nvSpPr>
        <p:spPr/>
        <p:txBody>
          <a:bodyPr/>
          <a:lstStyle/>
          <a:p>
            <a:r>
              <a:rPr lang="en-US"/>
              <a:t>Click to edit Master title style</a:t>
            </a:r>
            <a:endParaRPr lang="en-IE"/>
          </a:p>
        </p:txBody>
      </p:sp>
      <p:sp>
        <p:nvSpPr>
          <p:cNvPr id="11" name="Content Placeholder 10"/>
          <p:cNvSpPr>
            <a:spLocks noGrp="1"/>
          </p:cNvSpPr>
          <p:nvPr>
            <p:ph sz="quarter" idx="15"/>
          </p:nvPr>
        </p:nvSpPr>
        <p:spPr>
          <a:xfrm>
            <a:off x="496139" y="1285875"/>
            <a:ext cx="3845373" cy="220211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19" name="Content Placeholder 18"/>
          <p:cNvSpPr>
            <a:spLocks noGrp="1"/>
          </p:cNvSpPr>
          <p:nvPr>
            <p:ph sz="quarter" idx="17"/>
          </p:nvPr>
        </p:nvSpPr>
        <p:spPr>
          <a:xfrm>
            <a:off x="496139" y="3641904"/>
            <a:ext cx="8149958" cy="2213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14" name="Content Placeholder 13"/>
          <p:cNvSpPr>
            <a:spLocks noGrp="1"/>
          </p:cNvSpPr>
          <p:nvPr>
            <p:ph sz="quarter" idx="16"/>
          </p:nvPr>
        </p:nvSpPr>
        <p:spPr>
          <a:xfrm>
            <a:off x="4794097" y="1285876"/>
            <a:ext cx="3852000" cy="220211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15" name="Footer Placeholder 2"/>
          <p:cNvSpPr>
            <a:spLocks noGrp="1"/>
          </p:cNvSpPr>
          <p:nvPr>
            <p:ph type="ftr" sz="quarter" idx="18"/>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 Column Top 2 Column Bottom">
    <p:spTree>
      <p:nvGrpSpPr>
        <p:cNvPr id="1" name=""/>
        <p:cNvGrpSpPr/>
        <p:nvPr/>
      </p:nvGrpSpPr>
      <p:grpSpPr>
        <a:xfrm>
          <a:off x="0" y="0"/>
          <a:ext cx="0" cy="0"/>
          <a:chOff x="0" y="0"/>
          <a:chExt cx="0" cy="0"/>
        </a:xfrm>
      </p:grpSpPr>
      <p:pic>
        <p:nvPicPr>
          <p:cNvPr id="6" name="Picture 46" descr="ESB_Powerpoint_design_background3.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7" name="Picture 47"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8"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604FC56F-6F4B-42A6-8CB7-B61AD03C21EC}"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9"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10" name="Rectangle 9"/>
          <p:cNvSpPr/>
          <p:nvPr userDrawn="1"/>
        </p:nvSpPr>
        <p:spPr bwMode="auto">
          <a:xfrm>
            <a:off x="4794250" y="396875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2" name="Rectangle 11"/>
          <p:cNvSpPr/>
          <p:nvPr userDrawn="1"/>
        </p:nvSpPr>
        <p:spPr bwMode="auto">
          <a:xfrm>
            <a:off x="496888" y="3968750"/>
            <a:ext cx="3851275" cy="46038"/>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3" name="Rectangle 12"/>
          <p:cNvSpPr/>
          <p:nvPr userDrawn="1"/>
        </p:nvSpPr>
        <p:spPr bwMode="auto">
          <a:xfrm>
            <a:off x="496888" y="1611313"/>
            <a:ext cx="8148637" cy="44450"/>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5"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
        <p:nvSpPr>
          <p:cNvPr id="2" name="Title 1"/>
          <p:cNvSpPr>
            <a:spLocks noGrp="1"/>
          </p:cNvSpPr>
          <p:nvPr>
            <p:ph type="title"/>
          </p:nvPr>
        </p:nvSpPr>
        <p:spPr/>
        <p:txBody>
          <a:bodyPr/>
          <a:lstStyle/>
          <a:p>
            <a:r>
              <a:rPr lang="en-US"/>
              <a:t>Click to edit Master title style</a:t>
            </a:r>
            <a:endParaRPr lang="en-IE"/>
          </a:p>
        </p:txBody>
      </p:sp>
      <p:sp>
        <p:nvSpPr>
          <p:cNvPr id="11" name="Content Placeholder 10"/>
          <p:cNvSpPr>
            <a:spLocks noGrp="1"/>
          </p:cNvSpPr>
          <p:nvPr>
            <p:ph sz="quarter" idx="15"/>
          </p:nvPr>
        </p:nvSpPr>
        <p:spPr>
          <a:xfrm>
            <a:off x="496139" y="1285875"/>
            <a:ext cx="8149386" cy="220211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19" name="Content Placeholder 18"/>
          <p:cNvSpPr>
            <a:spLocks noGrp="1"/>
          </p:cNvSpPr>
          <p:nvPr>
            <p:ph sz="quarter" idx="17"/>
          </p:nvPr>
        </p:nvSpPr>
        <p:spPr>
          <a:xfrm>
            <a:off x="4793525" y="3641904"/>
            <a:ext cx="3852572" cy="22131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14" name="Content Placeholder 13"/>
          <p:cNvSpPr>
            <a:spLocks noGrp="1"/>
          </p:cNvSpPr>
          <p:nvPr>
            <p:ph sz="quarter" idx="16"/>
          </p:nvPr>
        </p:nvSpPr>
        <p:spPr>
          <a:xfrm>
            <a:off x="495423" y="3641904"/>
            <a:ext cx="3845516" cy="22131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16" name="Footer Placeholder 2"/>
          <p:cNvSpPr>
            <a:spLocks noGrp="1"/>
          </p:cNvSpPr>
          <p:nvPr>
            <p:ph type="ftr" sz="quarter" idx="18"/>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Text and Clip Art">
    <p:spTree>
      <p:nvGrpSpPr>
        <p:cNvPr id="1" name=""/>
        <p:cNvGrpSpPr/>
        <p:nvPr/>
      </p:nvGrpSpPr>
      <p:grpSpPr>
        <a:xfrm>
          <a:off x="0" y="0"/>
          <a:ext cx="0" cy="0"/>
          <a:chOff x="0" y="0"/>
          <a:chExt cx="0" cy="0"/>
        </a:xfrm>
      </p:grpSpPr>
      <p:pic>
        <p:nvPicPr>
          <p:cNvPr id="6" name="Picture 46" descr="ESB_Powerpoint_design_background3.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7" name="Picture 47"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8"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A102820C-6138-438B-B924-09C025713F21}"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9"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10" name="Rectangle 9"/>
          <p:cNvSpPr/>
          <p:nvPr userDrawn="1"/>
        </p:nvSpPr>
        <p:spPr bwMode="auto">
          <a:xfrm>
            <a:off x="496888" y="161290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1" name="Rectangle 10"/>
          <p:cNvSpPr/>
          <p:nvPr userDrawn="1"/>
        </p:nvSpPr>
        <p:spPr bwMode="auto">
          <a:xfrm>
            <a:off x="4794250" y="161290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2"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
        <p:nvSpPr>
          <p:cNvPr id="2" name="Title 1"/>
          <p:cNvSpPr>
            <a:spLocks noGrp="1"/>
          </p:cNvSpPr>
          <p:nvPr>
            <p:ph type="title"/>
          </p:nvPr>
        </p:nvSpPr>
        <p:spPr>
          <a:xfrm>
            <a:off x="417635" y="395287"/>
            <a:ext cx="6951994" cy="536575"/>
          </a:xfrm>
        </p:spPr>
        <p:txBody>
          <a:bodyPr/>
          <a:lstStyle/>
          <a:p>
            <a:r>
              <a:rPr lang="en-US"/>
              <a:t>Click to edit Master title style</a:t>
            </a:r>
            <a:endParaRPr lang="en-IE"/>
          </a:p>
        </p:txBody>
      </p:sp>
      <p:sp>
        <p:nvSpPr>
          <p:cNvPr id="23" name="Text Placeholder 22"/>
          <p:cNvSpPr>
            <a:spLocks noGrp="1"/>
          </p:cNvSpPr>
          <p:nvPr>
            <p:ph type="body" sz="quarter" idx="10"/>
          </p:nvPr>
        </p:nvSpPr>
        <p:spPr>
          <a:xfrm>
            <a:off x="496138" y="1285876"/>
            <a:ext cx="3848549" cy="45601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25" name="ClipArt Placeholder 24"/>
          <p:cNvSpPr>
            <a:spLocks noGrp="1"/>
          </p:cNvSpPr>
          <p:nvPr>
            <p:ph type="clipArt" sz="quarter" idx="11"/>
          </p:nvPr>
        </p:nvSpPr>
        <p:spPr>
          <a:xfrm>
            <a:off x="4794097" y="1656244"/>
            <a:ext cx="3851428" cy="4189750"/>
          </a:xfrm>
        </p:spPr>
        <p:txBody>
          <a:bodyPr/>
          <a:lstStyle/>
          <a:p>
            <a:pPr lvl="0"/>
            <a:endParaRPr lang="en-IE" noProof="0" dirty="0"/>
          </a:p>
        </p:txBody>
      </p:sp>
      <p:sp>
        <p:nvSpPr>
          <p:cNvPr id="27" name="Text Placeholder 19"/>
          <p:cNvSpPr>
            <a:spLocks noGrp="1"/>
          </p:cNvSpPr>
          <p:nvPr>
            <p:ph type="body" sz="quarter" idx="14"/>
          </p:nvPr>
        </p:nvSpPr>
        <p:spPr>
          <a:xfrm>
            <a:off x="4798239" y="1285875"/>
            <a:ext cx="3847286" cy="360000"/>
          </a:xfrm>
        </p:spPr>
        <p:txBody>
          <a:bodyPr/>
          <a:lstStyle>
            <a:lvl1pPr>
              <a:defRPr/>
            </a:lvl1pPr>
          </a:lstStyle>
          <a:p>
            <a:pPr lvl="0"/>
            <a:r>
              <a:rPr lang="en-US"/>
              <a:t>Click to edit Master text styles</a:t>
            </a:r>
          </a:p>
        </p:txBody>
      </p:sp>
      <p:sp>
        <p:nvSpPr>
          <p:cNvPr id="13" name="Footer Placeholder 50"/>
          <p:cNvSpPr>
            <a:spLocks noGrp="1"/>
          </p:cNvSpPr>
          <p:nvPr>
            <p:ph type="ftr" sz="quarter" idx="15"/>
          </p:nvPr>
        </p:nvSpPr>
        <p:spPr/>
        <p:txBody>
          <a:bodyPr/>
          <a:lstStyle>
            <a:lvl1pPr algn="ctr">
              <a:defRPr sz="1000" b="0">
                <a:solidFill>
                  <a:schemeClr val="tx2"/>
                </a:solidFill>
              </a:defRPr>
            </a:lvl1pPr>
          </a:lstStyle>
          <a:p>
            <a:pPr>
              <a:defRPr/>
            </a:pPr>
            <a:r>
              <a:rPr lang="en-IE"/>
              <a:t>Document Title</a:t>
            </a:r>
            <a:endParaRPr lang="en-IE"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ext &amp; Content (untitled)">
    <p:spTree>
      <p:nvGrpSpPr>
        <p:cNvPr id="1" name=""/>
        <p:cNvGrpSpPr/>
        <p:nvPr/>
      </p:nvGrpSpPr>
      <p:grpSpPr>
        <a:xfrm>
          <a:off x="0" y="0"/>
          <a:ext cx="0" cy="0"/>
          <a:chOff x="0" y="0"/>
          <a:chExt cx="0" cy="0"/>
        </a:xfrm>
      </p:grpSpPr>
      <p:pic>
        <p:nvPicPr>
          <p:cNvPr id="5" name="Picture 46" descr="ESB_Powerpoint_design_background3.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6" name="Picture 47"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7"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A82FCBEC-22B5-4243-AF72-59D1BDA33B94}"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8"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9" name="Rectangle 8"/>
          <p:cNvSpPr/>
          <p:nvPr userDrawn="1"/>
        </p:nvSpPr>
        <p:spPr bwMode="auto">
          <a:xfrm>
            <a:off x="496888" y="161290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1"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
        <p:nvSpPr>
          <p:cNvPr id="2" name="Title 1"/>
          <p:cNvSpPr>
            <a:spLocks noGrp="1"/>
          </p:cNvSpPr>
          <p:nvPr>
            <p:ph type="title"/>
          </p:nvPr>
        </p:nvSpPr>
        <p:spPr>
          <a:xfrm>
            <a:off x="417635" y="395287"/>
            <a:ext cx="6951994" cy="536575"/>
          </a:xfrm>
        </p:spPr>
        <p:txBody>
          <a:bodyPr/>
          <a:lstStyle/>
          <a:p>
            <a:r>
              <a:rPr lang="en-US"/>
              <a:t>Click to edit Master title style</a:t>
            </a:r>
            <a:endParaRPr lang="en-IE"/>
          </a:p>
        </p:txBody>
      </p:sp>
      <p:sp>
        <p:nvSpPr>
          <p:cNvPr id="23" name="Text Placeholder 22"/>
          <p:cNvSpPr>
            <a:spLocks noGrp="1"/>
          </p:cNvSpPr>
          <p:nvPr>
            <p:ph type="body" sz="quarter" idx="10"/>
          </p:nvPr>
        </p:nvSpPr>
        <p:spPr>
          <a:xfrm>
            <a:off x="496138" y="1285876"/>
            <a:ext cx="3852001" cy="456011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10" name="Content Placeholder 11"/>
          <p:cNvSpPr>
            <a:spLocks noGrp="1"/>
          </p:cNvSpPr>
          <p:nvPr>
            <p:ph sz="quarter" idx="15"/>
          </p:nvPr>
        </p:nvSpPr>
        <p:spPr>
          <a:xfrm>
            <a:off x="4794097" y="1285877"/>
            <a:ext cx="3851428" cy="4560117"/>
          </a:xfrm>
        </p:spPr>
        <p:txBody>
          <a:bodyPr/>
          <a:lstStyle>
            <a:lvl2pPr>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12" name="Footer Placeholder 50"/>
          <p:cNvSpPr>
            <a:spLocks noGrp="1"/>
          </p:cNvSpPr>
          <p:nvPr>
            <p:ph type="ftr" sz="quarter" idx="16"/>
          </p:nvPr>
        </p:nvSpPr>
        <p:spPr/>
        <p:txBody>
          <a:bodyPr/>
          <a:lstStyle>
            <a:lvl1pPr algn="ctr">
              <a:defRPr sz="1000" b="0">
                <a:solidFill>
                  <a:schemeClr val="tx2"/>
                </a:solidFill>
              </a:defRPr>
            </a:lvl1pPr>
          </a:lstStyle>
          <a:p>
            <a:pPr>
              <a:defRPr/>
            </a:pPr>
            <a:r>
              <a:rPr lang="en-IE"/>
              <a:t>Document Title</a:t>
            </a:r>
            <a:endParaRPr lang="en-I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reaker Slide">
    <p:spTree>
      <p:nvGrpSpPr>
        <p:cNvPr id="1" name=""/>
        <p:cNvGrpSpPr/>
        <p:nvPr/>
      </p:nvGrpSpPr>
      <p:grpSpPr>
        <a:xfrm>
          <a:off x="0" y="0"/>
          <a:ext cx="0" cy="0"/>
          <a:chOff x="0" y="0"/>
          <a:chExt cx="0" cy="0"/>
        </a:xfrm>
      </p:grpSpPr>
      <p:pic>
        <p:nvPicPr>
          <p:cNvPr id="4" name="Picture 8" descr="ESB_Powerpoint_design_background2 150dpi no logo.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9"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1411075" name="Rectangle 3"/>
          <p:cNvSpPr>
            <a:spLocks noGrp="1" noChangeArrowheads="1"/>
          </p:cNvSpPr>
          <p:nvPr>
            <p:ph type="ctrTitle" sz="quarter"/>
          </p:nvPr>
        </p:nvSpPr>
        <p:spPr>
          <a:xfrm>
            <a:off x="1716080" y="2506338"/>
            <a:ext cx="6605986" cy="620712"/>
          </a:xfrm>
        </p:spPr>
        <p:txBody>
          <a:bodyPr bIns="0"/>
          <a:lstStyle>
            <a:lvl1pPr algn="l">
              <a:defRPr sz="3200"/>
            </a:lvl1pPr>
          </a:lstStyle>
          <a:p>
            <a:r>
              <a:rPr lang="en-GB" dirty="0"/>
              <a:t>Click to edit Master title style</a:t>
            </a:r>
          </a:p>
        </p:txBody>
      </p:sp>
      <p:sp>
        <p:nvSpPr>
          <p:cNvPr id="1411076" name="Rectangle 4"/>
          <p:cNvSpPr>
            <a:spLocks noGrp="1" noChangeArrowheads="1"/>
          </p:cNvSpPr>
          <p:nvPr>
            <p:ph type="subTitle" sz="quarter" idx="1"/>
          </p:nvPr>
        </p:nvSpPr>
        <p:spPr>
          <a:xfrm>
            <a:off x="1716080" y="3135224"/>
            <a:ext cx="6605986" cy="619125"/>
          </a:xfrm>
          <a:noFill/>
          <a:ln w="19050" algn="ctr"/>
        </p:spPr>
        <p:txBody>
          <a:bodyPr lIns="118909" tIns="59454" rIns="154800" bIns="59454"/>
          <a:lstStyle>
            <a:lvl1pPr marL="92075" indent="-92075" algn="l">
              <a:spcAft>
                <a:spcPct val="0"/>
              </a:spcAft>
              <a:buClrTx/>
              <a:buFontTx/>
              <a:buNone/>
              <a:defRPr sz="1400" b="0">
                <a:solidFill>
                  <a:schemeClr val="tx1"/>
                </a:solidFill>
              </a:defRPr>
            </a:lvl1pPr>
          </a:lstStyle>
          <a:p>
            <a:r>
              <a:rPr lang="en-GB" dirty="0"/>
              <a:t>Click to edit Master subtitle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17635" y="395287"/>
            <a:ext cx="6951994" cy="536575"/>
          </a:xfrm>
        </p:spPr>
        <p:txBody>
          <a:bodyPr/>
          <a:lstStyle/>
          <a:p>
            <a:r>
              <a:rPr lang="en-US"/>
              <a:t>Click to edit Master title style</a:t>
            </a:r>
            <a:endParaRPr lang="en-IE"/>
          </a:p>
        </p:txBody>
      </p:sp>
      <p:sp>
        <p:nvSpPr>
          <p:cNvPr id="3" name="Chart Placeholder 2"/>
          <p:cNvSpPr>
            <a:spLocks noGrp="1"/>
          </p:cNvSpPr>
          <p:nvPr>
            <p:ph type="chart" idx="1"/>
          </p:nvPr>
        </p:nvSpPr>
        <p:spPr>
          <a:xfrm>
            <a:off x="496138" y="1656243"/>
            <a:ext cx="8123879" cy="4189751"/>
          </a:xfrm>
        </p:spPr>
        <p:txBody>
          <a:bodyPr/>
          <a:lstStyle/>
          <a:p>
            <a:pPr lvl="0"/>
            <a:endParaRPr lang="en-IE" noProof="0"/>
          </a:p>
        </p:txBody>
      </p:sp>
      <p:sp>
        <p:nvSpPr>
          <p:cNvPr id="11" name="Text Placeholder 19"/>
          <p:cNvSpPr>
            <a:spLocks noGrp="1"/>
          </p:cNvSpPr>
          <p:nvPr>
            <p:ph type="body" sz="quarter" idx="14"/>
          </p:nvPr>
        </p:nvSpPr>
        <p:spPr>
          <a:xfrm>
            <a:off x="496139" y="1285875"/>
            <a:ext cx="8125200" cy="360000"/>
          </a:xfrm>
        </p:spPr>
        <p:txBody>
          <a:bodyPr/>
          <a:lstStyle>
            <a:lvl1pPr>
              <a:defRPr/>
            </a:lvl1pPr>
          </a:lstStyle>
          <a:p>
            <a:pPr lvl="0"/>
            <a:r>
              <a:rPr lang="en-US"/>
              <a:t>Click to edit Master text styles</a:t>
            </a:r>
          </a:p>
        </p:txBody>
      </p:sp>
      <p:sp>
        <p:nvSpPr>
          <p:cNvPr id="5" name="Footer Placeholder 50"/>
          <p:cNvSpPr>
            <a:spLocks noGrp="1"/>
          </p:cNvSpPr>
          <p:nvPr>
            <p:ph type="ftr" sz="quarter" idx="15"/>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17635" y="395287"/>
            <a:ext cx="6962879" cy="536575"/>
          </a:xfrm>
        </p:spPr>
        <p:txBody>
          <a:bodyPr/>
          <a:lstStyle/>
          <a:p>
            <a:r>
              <a:rPr lang="en-US"/>
              <a:t>Click to edit Master title style</a:t>
            </a:r>
            <a:endParaRPr lang="en-IE"/>
          </a:p>
        </p:txBody>
      </p:sp>
      <p:sp>
        <p:nvSpPr>
          <p:cNvPr id="15" name="Text Placeholder 14"/>
          <p:cNvSpPr>
            <a:spLocks noGrp="1"/>
          </p:cNvSpPr>
          <p:nvPr>
            <p:ph type="body" sz="quarter" idx="12"/>
          </p:nvPr>
        </p:nvSpPr>
        <p:spPr>
          <a:xfrm>
            <a:off x="4794097" y="1285876"/>
            <a:ext cx="3851428" cy="45601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17" name="Chart Placeholder 16"/>
          <p:cNvSpPr>
            <a:spLocks noGrp="1"/>
          </p:cNvSpPr>
          <p:nvPr>
            <p:ph type="chart" sz="quarter" idx="13"/>
          </p:nvPr>
        </p:nvSpPr>
        <p:spPr>
          <a:xfrm>
            <a:off x="496139" y="1656243"/>
            <a:ext cx="3852000" cy="4189751"/>
          </a:xfrm>
        </p:spPr>
        <p:txBody>
          <a:bodyPr/>
          <a:lstStyle/>
          <a:p>
            <a:pPr lvl="0"/>
            <a:endParaRPr lang="en-IE" noProof="0"/>
          </a:p>
        </p:txBody>
      </p:sp>
      <p:sp>
        <p:nvSpPr>
          <p:cNvPr id="20" name="Text Placeholder 19"/>
          <p:cNvSpPr>
            <a:spLocks noGrp="1"/>
          </p:cNvSpPr>
          <p:nvPr>
            <p:ph type="body" sz="quarter" idx="14"/>
          </p:nvPr>
        </p:nvSpPr>
        <p:spPr>
          <a:xfrm>
            <a:off x="496138" y="1285875"/>
            <a:ext cx="3852001" cy="360000"/>
          </a:xfrm>
        </p:spPr>
        <p:txBody>
          <a:bodyPr/>
          <a:lstStyle>
            <a:lvl1pPr>
              <a:defRPr/>
            </a:lvl1pPr>
          </a:lstStyle>
          <a:p>
            <a:pPr lvl="0"/>
            <a:r>
              <a:rPr lang="en-US"/>
              <a:t>Click to edit Master text styles</a:t>
            </a:r>
          </a:p>
        </p:txBody>
      </p:sp>
      <p:sp>
        <p:nvSpPr>
          <p:cNvPr id="6" name="Footer Placeholder 50"/>
          <p:cNvSpPr>
            <a:spLocks noGrp="1"/>
          </p:cNvSpPr>
          <p:nvPr>
            <p:ph type="ftr" sz="quarter" idx="15"/>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Title, Text and Chart">
    <p:spTree>
      <p:nvGrpSpPr>
        <p:cNvPr id="1" name=""/>
        <p:cNvGrpSpPr/>
        <p:nvPr/>
      </p:nvGrpSpPr>
      <p:grpSpPr>
        <a:xfrm>
          <a:off x="0" y="0"/>
          <a:ext cx="0" cy="0"/>
          <a:chOff x="0" y="0"/>
          <a:chExt cx="0" cy="0"/>
        </a:xfrm>
      </p:grpSpPr>
      <p:pic>
        <p:nvPicPr>
          <p:cNvPr id="6" name="Picture 46" descr="ESB_Powerpoint_design_background3.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7" name="Picture 47"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8"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7EF9F9C0-78E0-4C4D-BD8B-559608D292E6}"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9"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10" name="Rectangle 9"/>
          <p:cNvSpPr/>
          <p:nvPr userDrawn="1"/>
        </p:nvSpPr>
        <p:spPr bwMode="auto">
          <a:xfrm>
            <a:off x="496888" y="161290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1" name="Rectangle 10"/>
          <p:cNvSpPr/>
          <p:nvPr userDrawn="1"/>
        </p:nvSpPr>
        <p:spPr bwMode="auto">
          <a:xfrm>
            <a:off x="4794250" y="161290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2"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
        <p:nvSpPr>
          <p:cNvPr id="2" name="Title 1"/>
          <p:cNvSpPr>
            <a:spLocks noGrp="1"/>
          </p:cNvSpPr>
          <p:nvPr>
            <p:ph type="title"/>
          </p:nvPr>
        </p:nvSpPr>
        <p:spPr>
          <a:xfrm>
            <a:off x="417635" y="395287"/>
            <a:ext cx="6973765" cy="536575"/>
          </a:xfrm>
        </p:spPr>
        <p:txBody>
          <a:bodyPr/>
          <a:lstStyle/>
          <a:p>
            <a:r>
              <a:rPr lang="en-US"/>
              <a:t>Click to edit Master title style</a:t>
            </a:r>
            <a:endParaRPr lang="en-IE"/>
          </a:p>
        </p:txBody>
      </p:sp>
      <p:sp>
        <p:nvSpPr>
          <p:cNvPr id="15" name="Text Placeholder 14"/>
          <p:cNvSpPr>
            <a:spLocks noGrp="1"/>
          </p:cNvSpPr>
          <p:nvPr>
            <p:ph type="body" sz="quarter" idx="12"/>
          </p:nvPr>
        </p:nvSpPr>
        <p:spPr>
          <a:xfrm>
            <a:off x="496139" y="1285876"/>
            <a:ext cx="3853288" cy="45601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17" name="Chart Placeholder 16"/>
          <p:cNvSpPr>
            <a:spLocks noGrp="1"/>
          </p:cNvSpPr>
          <p:nvPr>
            <p:ph type="chart" sz="quarter" idx="13"/>
          </p:nvPr>
        </p:nvSpPr>
        <p:spPr>
          <a:xfrm>
            <a:off x="4794096" y="1656243"/>
            <a:ext cx="3846665" cy="4189751"/>
          </a:xfrm>
        </p:spPr>
        <p:txBody>
          <a:bodyPr/>
          <a:lstStyle/>
          <a:p>
            <a:pPr lvl="0"/>
            <a:endParaRPr lang="en-IE" noProof="0"/>
          </a:p>
        </p:txBody>
      </p:sp>
      <p:sp>
        <p:nvSpPr>
          <p:cNvPr id="20" name="Text Placeholder 19"/>
          <p:cNvSpPr>
            <a:spLocks noGrp="1"/>
          </p:cNvSpPr>
          <p:nvPr>
            <p:ph type="body" sz="quarter" idx="14"/>
          </p:nvPr>
        </p:nvSpPr>
        <p:spPr>
          <a:xfrm>
            <a:off x="4794096" y="1285875"/>
            <a:ext cx="3852001" cy="360000"/>
          </a:xfrm>
        </p:spPr>
        <p:txBody>
          <a:bodyPr/>
          <a:lstStyle>
            <a:lvl1pPr>
              <a:defRPr/>
            </a:lvl1pPr>
          </a:lstStyle>
          <a:p>
            <a:pPr lvl="0"/>
            <a:r>
              <a:rPr lang="en-US"/>
              <a:t>Click to edit Master text styles</a:t>
            </a:r>
          </a:p>
        </p:txBody>
      </p:sp>
      <p:sp>
        <p:nvSpPr>
          <p:cNvPr id="13" name="Footer Placeholder 50"/>
          <p:cNvSpPr>
            <a:spLocks noGrp="1"/>
          </p:cNvSpPr>
          <p:nvPr>
            <p:ph type="ftr" sz="quarter" idx="15"/>
          </p:nvPr>
        </p:nvSpPr>
        <p:spPr/>
        <p:txBody>
          <a:bodyPr/>
          <a:lstStyle>
            <a:lvl1pPr algn="ctr">
              <a:defRPr sz="1000" b="0">
                <a:solidFill>
                  <a:schemeClr val="tx2"/>
                </a:solidFill>
              </a:defRPr>
            </a:lvl1pPr>
          </a:lstStyle>
          <a:p>
            <a:pPr>
              <a:defRPr/>
            </a:pPr>
            <a:r>
              <a:rPr lang="en-IE"/>
              <a:t>Document Title</a:t>
            </a:r>
            <a:endParaRPr lang="en-IE"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7513" y="398463"/>
            <a:ext cx="6959600" cy="536575"/>
          </a:xfrm>
        </p:spPr>
        <p:txBody>
          <a:bodyPr/>
          <a:lstStyle/>
          <a:p>
            <a:r>
              <a:rPr lang="en-US"/>
              <a:t>Click to edit Master title style</a:t>
            </a:r>
          </a:p>
        </p:txBody>
      </p:sp>
      <p:sp>
        <p:nvSpPr>
          <p:cNvPr id="3" name="Content Placeholder 2"/>
          <p:cNvSpPr>
            <a:spLocks noGrp="1"/>
          </p:cNvSpPr>
          <p:nvPr>
            <p:ph idx="1"/>
          </p:nvPr>
        </p:nvSpPr>
        <p:spPr>
          <a:xfrm>
            <a:off x="496888" y="1274763"/>
            <a:ext cx="8123237"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50"/>
          <p:cNvSpPr>
            <a:spLocks noGrp="1"/>
          </p:cNvSpPr>
          <p:nvPr>
            <p:ph type="ftr" sz="quarter" idx="10"/>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11" name="Text Placeholder 10"/>
          <p:cNvSpPr>
            <a:spLocks noGrp="1"/>
          </p:cNvSpPr>
          <p:nvPr>
            <p:ph type="body" sz="quarter" idx="10"/>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4" name="Footer Placeholder 50"/>
          <p:cNvSpPr>
            <a:spLocks noGrp="1"/>
          </p:cNvSpPr>
          <p:nvPr>
            <p:ph type="ftr" sz="quarter" idx="11"/>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10" name="Text Placeholder 9"/>
          <p:cNvSpPr>
            <a:spLocks noGrp="1"/>
          </p:cNvSpPr>
          <p:nvPr>
            <p:ph type="body" sz="quarter" idx="11"/>
          </p:nvPr>
        </p:nvSpPr>
        <p:spPr>
          <a:xfrm>
            <a:off x="496888" y="1905000"/>
            <a:ext cx="8308975" cy="3941763"/>
          </a:xfrm>
        </p:spPr>
        <p:txBody>
          <a:bodyPr/>
          <a:lstStyle>
            <a:lvl1pPr marL="342900" indent="-342900">
              <a:spcAft>
                <a:spcPts val="1200"/>
              </a:spcAft>
              <a:buClr>
                <a:schemeClr val="accent2"/>
              </a:buClr>
              <a:buFont typeface="+mj-lt"/>
              <a:buAutoNum type="arabicPeriod"/>
              <a:tabLst>
                <a:tab pos="7718425" algn="r"/>
                <a:tab pos="8077200" algn="r"/>
              </a:tabLst>
              <a:defRPr sz="1500" b="0"/>
            </a:lvl1pPr>
            <a:lvl2pPr marL="660400" indent="-342900">
              <a:buFont typeface="+mj-lt"/>
              <a:buAutoNum type="arabicPeriod"/>
              <a:tabLst>
                <a:tab pos="7718425" algn="r"/>
                <a:tab pos="8077200" algn="r"/>
              </a:tabLst>
              <a:defRPr sz="1400"/>
            </a:lvl2pPr>
          </a:lstStyle>
          <a:p>
            <a:pPr lvl="0"/>
            <a:r>
              <a:rPr lang="en-US" dirty="0"/>
              <a:t>Click to edit Master text styles</a:t>
            </a:r>
          </a:p>
          <a:p>
            <a:pPr lvl="1"/>
            <a:r>
              <a:rPr lang="en-US" dirty="0"/>
              <a:t>Second level</a:t>
            </a:r>
          </a:p>
        </p:txBody>
      </p:sp>
      <p:sp>
        <p:nvSpPr>
          <p:cNvPr id="4" name="Footer Placeholder 50"/>
          <p:cNvSpPr>
            <a:spLocks noGrp="1"/>
          </p:cNvSpPr>
          <p:nvPr>
            <p:ph type="ftr" sz="quarter" idx="12"/>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Layout With Heading">
    <p:spTree>
      <p:nvGrpSpPr>
        <p:cNvPr id="1" name=""/>
        <p:cNvGrpSpPr/>
        <p:nvPr/>
      </p:nvGrpSpPr>
      <p:grpSpPr>
        <a:xfrm>
          <a:off x="0" y="0"/>
          <a:ext cx="0" cy="0"/>
          <a:chOff x="0" y="0"/>
          <a:chExt cx="0" cy="0"/>
        </a:xfrm>
      </p:grpSpPr>
      <p:pic>
        <p:nvPicPr>
          <p:cNvPr id="7" name="Picture 46" descr="ESB_Powerpoint_design_background3.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8" name="Picture 47"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9"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40779FA6-D90E-4813-A3DA-88BD30E75744}"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10"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11" name="Rectangle 10"/>
          <p:cNvSpPr/>
          <p:nvPr userDrawn="1"/>
        </p:nvSpPr>
        <p:spPr bwMode="auto">
          <a:xfrm>
            <a:off x="496888" y="1612900"/>
            <a:ext cx="8123237"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2"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
        <p:nvSpPr>
          <p:cNvPr id="2" name="Title 1"/>
          <p:cNvSpPr>
            <a:spLocks noGrp="1"/>
          </p:cNvSpPr>
          <p:nvPr>
            <p:ph type="title"/>
          </p:nvPr>
        </p:nvSpPr>
        <p:spPr/>
        <p:txBody>
          <a:bodyPr/>
          <a:lstStyle/>
          <a:p>
            <a:r>
              <a:rPr lang="en-US"/>
              <a:t>Click to edit Master title style</a:t>
            </a:r>
            <a:endParaRPr lang="en-IE"/>
          </a:p>
        </p:txBody>
      </p:sp>
      <p:sp>
        <p:nvSpPr>
          <p:cNvPr id="5" name="Content Placeholder 4"/>
          <p:cNvSpPr>
            <a:spLocks noGrp="1"/>
          </p:cNvSpPr>
          <p:nvPr>
            <p:ph sz="quarter" idx="11"/>
          </p:nvPr>
        </p:nvSpPr>
        <p:spPr>
          <a:xfrm>
            <a:off x="496139" y="1656243"/>
            <a:ext cx="8125200" cy="4189751"/>
          </a:xfrm>
        </p:spPr>
        <p:txBody>
          <a:bodyPr/>
          <a:lstStyle>
            <a:lvl1pPr>
              <a:spcAft>
                <a:spcPts val="600"/>
              </a:spcAft>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Text Placeholder 6"/>
          <p:cNvSpPr>
            <a:spLocks noGrp="1"/>
          </p:cNvSpPr>
          <p:nvPr>
            <p:ph type="body" sz="quarter" idx="12"/>
          </p:nvPr>
        </p:nvSpPr>
        <p:spPr>
          <a:xfrm>
            <a:off x="496139" y="1274763"/>
            <a:ext cx="8125200" cy="360000"/>
          </a:xfrm>
        </p:spPr>
        <p:txBody>
          <a:bodyPr/>
          <a:lstStyle/>
          <a:p>
            <a:pPr lvl="0"/>
            <a:r>
              <a:rPr lang="en-US" dirty="0"/>
              <a:t>Click to edit Master text styles</a:t>
            </a:r>
            <a:endParaRPr lang="en-IE" dirty="0"/>
          </a:p>
        </p:txBody>
      </p:sp>
      <p:sp>
        <p:nvSpPr>
          <p:cNvPr id="13" name="Footer Placeholder 2"/>
          <p:cNvSpPr>
            <a:spLocks noGrp="1"/>
          </p:cNvSpPr>
          <p:nvPr>
            <p:ph type="ftr" sz="quarter" idx="13"/>
          </p:nvPr>
        </p:nvSpPr>
        <p:spPr/>
        <p:txBody>
          <a:bodyPr/>
          <a:lstStyle>
            <a:lvl1pPr>
              <a:defRPr>
                <a:solidFill>
                  <a:schemeClr val="tx2"/>
                </a:solidFill>
              </a:defRPr>
            </a:lvl1pPr>
          </a:lstStyle>
          <a:p>
            <a:pPr>
              <a:defRPr/>
            </a:pPr>
            <a:r>
              <a:rPr lang="en-IE"/>
              <a:t>Document Title</a:t>
            </a:r>
            <a:endParaRPr lang="en-I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Layout No Head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5" name="Content Placeholder 4"/>
          <p:cNvSpPr>
            <a:spLocks noGrp="1"/>
          </p:cNvSpPr>
          <p:nvPr>
            <p:ph sz="quarter" idx="11"/>
          </p:nvPr>
        </p:nvSpPr>
        <p:spPr>
          <a:xfrm>
            <a:off x="430823" y="1273995"/>
            <a:ext cx="8189195" cy="4572000"/>
          </a:xfrm>
        </p:spPr>
        <p:txBody>
          <a:bodyPr/>
          <a:lstStyle>
            <a:lvl1pPr>
              <a:spcAft>
                <a:spcPts val="600"/>
              </a:spcAf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4" name="Footer Placeholder 50"/>
          <p:cNvSpPr>
            <a:spLocks noGrp="1"/>
          </p:cNvSpPr>
          <p:nvPr>
            <p:ph type="ftr" sz="quarter" idx="12"/>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pic>
        <p:nvPicPr>
          <p:cNvPr id="7" name="Picture 46" descr="ESB_Powerpoint_design_background3.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8" name="Picture 47"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9"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8CBB5150-DA86-427E-B7EE-BA5340CE9A0D}"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10"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12" name="Rectangle 11"/>
          <p:cNvSpPr/>
          <p:nvPr userDrawn="1"/>
        </p:nvSpPr>
        <p:spPr bwMode="auto">
          <a:xfrm>
            <a:off x="496888" y="161290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6" name="Rectangle 15"/>
          <p:cNvSpPr/>
          <p:nvPr userDrawn="1"/>
        </p:nvSpPr>
        <p:spPr bwMode="auto">
          <a:xfrm>
            <a:off x="4794250" y="161290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7"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
        <p:nvSpPr>
          <p:cNvPr id="2" name="Title 1"/>
          <p:cNvSpPr>
            <a:spLocks noGrp="1"/>
          </p:cNvSpPr>
          <p:nvPr>
            <p:ph type="title"/>
          </p:nvPr>
        </p:nvSpPr>
        <p:spPr/>
        <p:txBody>
          <a:bodyPr/>
          <a:lstStyle/>
          <a:p>
            <a:r>
              <a:rPr lang="en-US"/>
              <a:t>Click to edit Master title style</a:t>
            </a:r>
            <a:endParaRPr lang="en-IE"/>
          </a:p>
        </p:txBody>
      </p:sp>
      <p:sp>
        <p:nvSpPr>
          <p:cNvPr id="11" name="Content Placeholder 10"/>
          <p:cNvSpPr>
            <a:spLocks noGrp="1"/>
          </p:cNvSpPr>
          <p:nvPr>
            <p:ph sz="quarter" idx="10"/>
          </p:nvPr>
        </p:nvSpPr>
        <p:spPr>
          <a:xfrm>
            <a:off x="496138" y="1656243"/>
            <a:ext cx="3845497" cy="4189751"/>
          </a:xfrm>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Content Placeholder 12"/>
          <p:cNvSpPr>
            <a:spLocks noGrp="1"/>
          </p:cNvSpPr>
          <p:nvPr>
            <p:ph sz="quarter" idx="11"/>
          </p:nvPr>
        </p:nvSpPr>
        <p:spPr>
          <a:xfrm>
            <a:off x="4794097" y="1656243"/>
            <a:ext cx="3851428" cy="4189751"/>
          </a:xfrm>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9"/>
          <p:cNvSpPr>
            <a:spLocks noGrp="1"/>
          </p:cNvSpPr>
          <p:nvPr>
            <p:ph type="body" sz="quarter" idx="14"/>
          </p:nvPr>
        </p:nvSpPr>
        <p:spPr>
          <a:xfrm>
            <a:off x="488919" y="1285875"/>
            <a:ext cx="3851428" cy="360000"/>
          </a:xfrm>
        </p:spPr>
        <p:txBody>
          <a:bodyPr/>
          <a:lstStyle>
            <a:lvl1pPr>
              <a:defRPr/>
            </a:lvl1pPr>
          </a:lstStyle>
          <a:p>
            <a:pPr lvl="0"/>
            <a:r>
              <a:rPr lang="en-US"/>
              <a:t>Click to edit Master text styles</a:t>
            </a:r>
          </a:p>
        </p:txBody>
      </p:sp>
      <p:sp>
        <p:nvSpPr>
          <p:cNvPr id="15" name="Text Placeholder 19"/>
          <p:cNvSpPr>
            <a:spLocks noGrp="1"/>
          </p:cNvSpPr>
          <p:nvPr>
            <p:ph type="body" sz="quarter" idx="15"/>
          </p:nvPr>
        </p:nvSpPr>
        <p:spPr>
          <a:xfrm>
            <a:off x="4794097" y="1285875"/>
            <a:ext cx="3851428" cy="360000"/>
          </a:xfrm>
        </p:spPr>
        <p:txBody>
          <a:bodyPr/>
          <a:lstStyle>
            <a:lvl1pPr>
              <a:defRPr/>
            </a:lvl1pPr>
          </a:lstStyle>
          <a:p>
            <a:pPr lvl="0"/>
            <a:r>
              <a:rPr lang="en-US"/>
              <a:t>Click to edit Master text styles</a:t>
            </a:r>
          </a:p>
        </p:txBody>
      </p:sp>
      <p:sp>
        <p:nvSpPr>
          <p:cNvPr id="18" name="Footer Placeholder 50"/>
          <p:cNvSpPr>
            <a:spLocks noGrp="1"/>
          </p:cNvSpPr>
          <p:nvPr>
            <p:ph type="ftr" sz="quarter" idx="16"/>
          </p:nvPr>
        </p:nvSpPr>
        <p:spPr/>
        <p:txBody>
          <a:bodyPr/>
          <a:lstStyle>
            <a:lvl1pPr algn="ctr">
              <a:defRPr sz="1000" b="0">
                <a:solidFill>
                  <a:schemeClr val="tx2"/>
                </a:solidFill>
              </a:defRPr>
            </a:lvl1pPr>
          </a:lstStyle>
          <a:p>
            <a:pPr>
              <a:defRPr/>
            </a:pPr>
            <a:r>
              <a:rPr lang="en-IE"/>
              <a:t>Document Title</a:t>
            </a:r>
            <a:endParaRPr lang="en-I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10" name="Text Placeholder 9"/>
          <p:cNvSpPr>
            <a:spLocks noGrp="1"/>
          </p:cNvSpPr>
          <p:nvPr>
            <p:ph type="body" sz="quarter" idx="12"/>
          </p:nvPr>
        </p:nvSpPr>
        <p:spPr>
          <a:xfrm>
            <a:off x="496138" y="1285875"/>
            <a:ext cx="3848549" cy="45601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14" name="Text Placeholder 13"/>
          <p:cNvSpPr>
            <a:spLocks noGrp="1"/>
          </p:cNvSpPr>
          <p:nvPr>
            <p:ph type="body" sz="quarter" idx="13"/>
          </p:nvPr>
        </p:nvSpPr>
        <p:spPr>
          <a:xfrm>
            <a:off x="4798250" y="1285875"/>
            <a:ext cx="3847847" cy="456011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5" name="Footer Placeholder 50"/>
          <p:cNvSpPr>
            <a:spLocks noGrp="1"/>
          </p:cNvSpPr>
          <p:nvPr>
            <p:ph type="ftr" sz="quarter" idx="14"/>
          </p:nvPr>
        </p:nvSpPr>
        <p:spPr/>
        <p:txBody>
          <a:bodyPr/>
          <a:lstStyle>
            <a:lvl1pPr>
              <a:defRPr/>
            </a:lvl1pPr>
          </a:lstStyle>
          <a:p>
            <a:pPr>
              <a:defRPr/>
            </a:pPr>
            <a:r>
              <a:rPr lang="en-IE"/>
              <a:t>Document Title</a:t>
            </a:r>
            <a:endParaRPr lang="en-I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xt &amp; Content 2Up">
    <p:spTree>
      <p:nvGrpSpPr>
        <p:cNvPr id="1" name=""/>
        <p:cNvGrpSpPr/>
        <p:nvPr/>
      </p:nvGrpSpPr>
      <p:grpSpPr>
        <a:xfrm>
          <a:off x="0" y="0"/>
          <a:ext cx="0" cy="0"/>
          <a:chOff x="0" y="0"/>
          <a:chExt cx="0" cy="0"/>
        </a:xfrm>
      </p:grpSpPr>
      <p:pic>
        <p:nvPicPr>
          <p:cNvPr id="6" name="Picture 46" descr="ESB_Powerpoint_design_background3.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7" name="Picture 47" descr="ESB_brandmark_strapline_adobe_rgb.jpg"/>
          <p:cNvPicPr>
            <a:picLocks noChangeAspect="1"/>
          </p:cNvPicPr>
          <p:nvPr userDrawn="1"/>
        </p:nvPicPr>
        <p:blipFill>
          <a:blip r:embed="rId3"/>
          <a:srcRect/>
          <a:stretch>
            <a:fillRect/>
          </a:stretch>
        </p:blipFill>
        <p:spPr bwMode="auto">
          <a:xfrm>
            <a:off x="7377113" y="487363"/>
            <a:ext cx="1244600" cy="395287"/>
          </a:xfrm>
          <a:prstGeom prst="rect">
            <a:avLst/>
          </a:prstGeom>
          <a:noFill/>
          <a:ln w="9525">
            <a:noFill/>
            <a:miter lim="800000"/>
            <a:headEnd/>
            <a:tailEnd/>
          </a:ln>
        </p:spPr>
      </p:pic>
      <p:sp>
        <p:nvSpPr>
          <p:cNvPr id="8"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3AA7B61F-54C1-4C76-B1CD-C732B89A5046}"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11"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13" name="Rectangle 12"/>
          <p:cNvSpPr/>
          <p:nvPr userDrawn="1"/>
        </p:nvSpPr>
        <p:spPr bwMode="auto">
          <a:xfrm>
            <a:off x="496888" y="161290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4" name="Rectangle 13"/>
          <p:cNvSpPr/>
          <p:nvPr userDrawn="1"/>
        </p:nvSpPr>
        <p:spPr bwMode="auto">
          <a:xfrm>
            <a:off x="4794250" y="1612900"/>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5"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
        <p:nvSpPr>
          <p:cNvPr id="2" name="Title 1"/>
          <p:cNvSpPr>
            <a:spLocks noGrp="1"/>
          </p:cNvSpPr>
          <p:nvPr>
            <p:ph type="title"/>
          </p:nvPr>
        </p:nvSpPr>
        <p:spPr/>
        <p:txBody>
          <a:bodyPr/>
          <a:lstStyle/>
          <a:p>
            <a:r>
              <a:rPr lang="en-US"/>
              <a:t>Click to edit Master title style</a:t>
            </a:r>
            <a:endParaRPr lang="en-IE"/>
          </a:p>
        </p:txBody>
      </p:sp>
      <p:sp>
        <p:nvSpPr>
          <p:cNvPr id="10" name="Text Placeholder 9"/>
          <p:cNvSpPr>
            <a:spLocks noGrp="1"/>
          </p:cNvSpPr>
          <p:nvPr>
            <p:ph type="body" sz="quarter" idx="12"/>
          </p:nvPr>
        </p:nvSpPr>
        <p:spPr>
          <a:xfrm>
            <a:off x="496138" y="1285875"/>
            <a:ext cx="3848549" cy="4560119"/>
          </a:xfrm>
        </p:spPr>
        <p:txBody>
          <a:bodyPr/>
          <a:lstStyle>
            <a:lvl1pPr>
              <a:spcAft>
                <a:spcPts val="1200"/>
              </a:spcAf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E" dirty="0"/>
          </a:p>
        </p:txBody>
      </p:sp>
      <p:sp>
        <p:nvSpPr>
          <p:cNvPr id="9" name="Text Placeholder 19"/>
          <p:cNvSpPr>
            <a:spLocks noGrp="1"/>
          </p:cNvSpPr>
          <p:nvPr>
            <p:ph type="body" sz="quarter" idx="14"/>
          </p:nvPr>
        </p:nvSpPr>
        <p:spPr>
          <a:xfrm>
            <a:off x="4798239" y="1285875"/>
            <a:ext cx="3847286" cy="360000"/>
          </a:xfrm>
        </p:spPr>
        <p:txBody>
          <a:bodyPr/>
          <a:lstStyle>
            <a:lvl1pPr>
              <a:defRPr/>
            </a:lvl1pPr>
          </a:lstStyle>
          <a:p>
            <a:pPr lvl="0"/>
            <a:r>
              <a:rPr lang="en-US"/>
              <a:t>Click to edit Master text styles</a:t>
            </a:r>
          </a:p>
        </p:txBody>
      </p:sp>
      <p:sp>
        <p:nvSpPr>
          <p:cNvPr id="12" name="Content Placeholder 11"/>
          <p:cNvSpPr>
            <a:spLocks noGrp="1"/>
          </p:cNvSpPr>
          <p:nvPr>
            <p:ph sz="quarter" idx="15"/>
          </p:nvPr>
        </p:nvSpPr>
        <p:spPr>
          <a:xfrm>
            <a:off x="4794097" y="1656243"/>
            <a:ext cx="3851428" cy="4199479"/>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6" name="Footer Placeholder 50"/>
          <p:cNvSpPr>
            <a:spLocks noGrp="1"/>
          </p:cNvSpPr>
          <p:nvPr>
            <p:ph type="ftr" sz="quarter" idx="16"/>
          </p:nvPr>
        </p:nvSpPr>
        <p:spPr>
          <a:xfrm>
            <a:off x="3346450" y="6538913"/>
            <a:ext cx="3208338" cy="212725"/>
          </a:xfrm>
        </p:spPr>
        <p:txBody>
          <a:bodyPr wrap="square" numCol="1" anchorCtr="0" compatLnSpc="1">
            <a:prstTxWarp prst="textNoShape">
              <a:avLst/>
            </a:prstTxWarp>
          </a:bodyPr>
          <a:lstStyle>
            <a:lvl1pPr>
              <a:defRPr>
                <a:latin typeface="Arial" pitchFamily="34" charset="0"/>
              </a:defRPr>
            </a:lvl1pPr>
          </a:lstStyle>
          <a:p>
            <a:pPr>
              <a:defRPr/>
            </a:pPr>
            <a:r>
              <a:rPr lang="en-IE"/>
              <a:t>Full Year Results 2012 – Presentation to Investors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jpe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6" descr="ESB_Powerpoint_design_background3.jpg"/>
          <p:cNvPicPr>
            <a:picLocks noChangeAspect="1"/>
          </p:cNvPicPr>
          <p:nvPr userDrawn="1"/>
        </p:nvPicPr>
        <p:blipFill>
          <a:blip r:embed="rId25"/>
          <a:srcRect/>
          <a:stretch>
            <a:fillRect/>
          </a:stretch>
        </p:blipFill>
        <p:spPr bwMode="auto">
          <a:xfrm>
            <a:off x="0" y="0"/>
            <a:ext cx="9144000" cy="6858000"/>
          </a:xfrm>
          <a:prstGeom prst="rect">
            <a:avLst/>
          </a:prstGeom>
          <a:noFill/>
          <a:ln w="9525">
            <a:noFill/>
            <a:miter lim="800000"/>
            <a:headEnd/>
            <a:tailEnd/>
          </a:ln>
        </p:spPr>
      </p:pic>
      <p:pic>
        <p:nvPicPr>
          <p:cNvPr id="1027" name="Picture 47" descr="ESB_brandmark_strapline_adobe_rgb.jpg"/>
          <p:cNvPicPr>
            <a:picLocks noChangeAspect="1"/>
          </p:cNvPicPr>
          <p:nvPr userDrawn="1"/>
        </p:nvPicPr>
        <p:blipFill>
          <a:blip r:embed="rId26"/>
          <a:srcRect/>
          <a:stretch>
            <a:fillRect/>
          </a:stretch>
        </p:blipFill>
        <p:spPr bwMode="auto">
          <a:xfrm>
            <a:off x="7377113" y="487363"/>
            <a:ext cx="1244600" cy="395287"/>
          </a:xfrm>
          <a:prstGeom prst="rect">
            <a:avLst/>
          </a:prstGeom>
          <a:noFill/>
          <a:ln w="9525">
            <a:noFill/>
            <a:miter lim="800000"/>
            <a:headEnd/>
            <a:tailEnd/>
          </a:ln>
        </p:spPr>
      </p:pic>
      <p:sp>
        <p:nvSpPr>
          <p:cNvPr id="1028" name="Rectangle 9"/>
          <p:cNvSpPr>
            <a:spLocks noGrp="1" noChangeArrowheads="1"/>
          </p:cNvSpPr>
          <p:nvPr>
            <p:ph type="body" idx="1"/>
          </p:nvPr>
        </p:nvSpPr>
        <p:spPr bwMode="auto">
          <a:xfrm>
            <a:off x="496888" y="1274763"/>
            <a:ext cx="8123237" cy="4572000"/>
          </a:xfrm>
          <a:prstGeom prst="rect">
            <a:avLst/>
          </a:prstGeom>
          <a:noFill/>
          <a:ln w="9525">
            <a:noFill/>
            <a:miter lim="800000"/>
            <a:headEnd/>
            <a:tailEnd/>
          </a:ln>
        </p:spPr>
        <p:txBody>
          <a:bodyPr vert="horz" wrap="square" lIns="0" tIns="44489" rIns="88977" bIns="44489" numCol="1" anchor="t" anchorCtr="0" compatLnSpc="1">
            <a:prstTxWarp prst="textNoShape">
              <a:avLst/>
            </a:prstTxWarp>
          </a:bodyPr>
          <a:lstStyle/>
          <a:p>
            <a:pPr lvl="0"/>
            <a:r>
              <a:rPr lang="en-GB"/>
              <a:t>Click to edit Master text styles</a:t>
            </a:r>
          </a:p>
          <a:p>
            <a:pPr lvl="1"/>
            <a:r>
              <a:rPr lang="en-GB"/>
              <a:t>Click to edit Master text styles</a:t>
            </a:r>
          </a:p>
          <a:p>
            <a:pPr lvl="2"/>
            <a:r>
              <a:rPr lang="en-GB"/>
              <a:t>Third level</a:t>
            </a:r>
          </a:p>
          <a:p>
            <a:pPr lvl="3"/>
            <a:r>
              <a:rPr lang="en-GB"/>
              <a:t>Fourth level</a:t>
            </a:r>
          </a:p>
          <a:p>
            <a:pPr lvl="4"/>
            <a:r>
              <a:rPr lang="en-GB"/>
              <a:t>Fifth level</a:t>
            </a:r>
          </a:p>
        </p:txBody>
      </p:sp>
      <p:sp>
        <p:nvSpPr>
          <p:cNvPr id="1029" name="Rectangle 10"/>
          <p:cNvSpPr>
            <a:spLocks noGrp="1" noChangeArrowheads="1"/>
          </p:cNvSpPr>
          <p:nvPr>
            <p:ph type="title"/>
          </p:nvPr>
        </p:nvSpPr>
        <p:spPr bwMode="auto">
          <a:xfrm>
            <a:off x="417513" y="398463"/>
            <a:ext cx="6959600" cy="536575"/>
          </a:xfrm>
          <a:prstGeom prst="rect">
            <a:avLst/>
          </a:prstGeom>
          <a:noFill/>
          <a:ln w="9525">
            <a:noFill/>
            <a:miter lim="800000"/>
            <a:headEnd/>
            <a:tailEnd/>
          </a:ln>
        </p:spPr>
        <p:txBody>
          <a:bodyPr vert="horz" wrap="square" lIns="118909" tIns="59454" rIns="118909" bIns="59454" numCol="1" anchor="b" anchorCtr="0" compatLnSpc="1">
            <a:prstTxWarp prst="textNoShape">
              <a:avLst/>
            </a:prstTxWarp>
          </a:bodyPr>
          <a:lstStyle/>
          <a:p>
            <a:pPr lvl="0"/>
            <a:r>
              <a:rPr lang="en-GB"/>
              <a:t>Click to edit Master title style</a:t>
            </a:r>
          </a:p>
        </p:txBody>
      </p:sp>
      <p:sp>
        <p:nvSpPr>
          <p:cNvPr id="1410060" name="Text Box 12"/>
          <p:cNvSpPr txBox="1">
            <a:spLocks noChangeArrowheads="1"/>
          </p:cNvSpPr>
          <p:nvPr userDrawn="1"/>
        </p:nvSpPr>
        <p:spPr bwMode="auto">
          <a:xfrm>
            <a:off x="60325" y="6523038"/>
            <a:ext cx="436563" cy="228600"/>
          </a:xfrm>
          <a:prstGeom prst="rect">
            <a:avLst/>
          </a:prstGeom>
          <a:noFill/>
          <a:ln w="9525" algn="ctr">
            <a:noFill/>
            <a:miter lim="800000"/>
            <a:headEnd/>
            <a:tailEnd/>
          </a:ln>
          <a:effectLst/>
        </p:spPr>
        <p:txBody>
          <a:bodyPr>
            <a:spAutoFit/>
          </a:bodyPr>
          <a:lstStyle/>
          <a:p>
            <a:pPr algn="ctr" defTabSz="684213" eaLnBrk="0" hangingPunct="0">
              <a:lnSpc>
                <a:spcPct val="90000"/>
              </a:lnSpc>
              <a:spcAft>
                <a:spcPct val="50000"/>
              </a:spcAft>
              <a:buClr>
                <a:schemeClr val="bg1"/>
              </a:buClr>
              <a:buSzPct val="25000"/>
              <a:buFont typeface="Wingdings" pitchFamily="2" charset="2"/>
              <a:buNone/>
              <a:defRPr/>
            </a:pPr>
            <a:fld id="{77E59052-C784-41D9-ADED-CD0AF516A0A3}" type="slidenum">
              <a:rPr lang="en-US" b="0">
                <a:solidFill>
                  <a:schemeClr val="tx2"/>
                </a:solidFill>
                <a:cs typeface="+mn-cs"/>
              </a:rPr>
              <a:pPr algn="ctr" defTabSz="684213" eaLnBrk="0" hangingPunct="0">
                <a:lnSpc>
                  <a:spcPct val="90000"/>
                </a:lnSpc>
                <a:spcAft>
                  <a:spcPct val="50000"/>
                </a:spcAft>
                <a:buClr>
                  <a:schemeClr val="bg1"/>
                </a:buClr>
                <a:buSzPct val="25000"/>
                <a:buFont typeface="Wingdings" pitchFamily="2" charset="2"/>
                <a:buNone/>
                <a:defRPr/>
              </a:pPr>
              <a:t>‹#›</a:t>
            </a:fld>
            <a:endParaRPr lang="en-US" b="0" dirty="0">
              <a:solidFill>
                <a:schemeClr val="tx2"/>
              </a:solidFill>
              <a:cs typeface="+mn-cs"/>
            </a:endParaRPr>
          </a:p>
        </p:txBody>
      </p:sp>
      <p:sp>
        <p:nvSpPr>
          <p:cNvPr id="51" name="Footer Placeholder 50"/>
          <p:cNvSpPr>
            <a:spLocks noGrp="1"/>
          </p:cNvSpPr>
          <p:nvPr>
            <p:ph type="ftr" sz="quarter" idx="3"/>
          </p:nvPr>
        </p:nvSpPr>
        <p:spPr>
          <a:xfrm>
            <a:off x="3346450" y="6538913"/>
            <a:ext cx="2895600" cy="196850"/>
          </a:xfrm>
          <a:prstGeom prst="rect">
            <a:avLst/>
          </a:prstGeom>
        </p:spPr>
        <p:txBody>
          <a:bodyPr vert="horz" lIns="91440" tIns="45720" rIns="91440" bIns="45720" rtlCol="0" anchor="ctr"/>
          <a:lstStyle>
            <a:lvl1pPr algn="ctr" eaLnBrk="0" hangingPunct="0">
              <a:lnSpc>
                <a:spcPct val="90000"/>
              </a:lnSpc>
              <a:spcAft>
                <a:spcPct val="50000"/>
              </a:spcAft>
              <a:buClr>
                <a:schemeClr val="bg1"/>
              </a:buClr>
              <a:buSzPct val="25000"/>
              <a:buFont typeface="Wingdings" pitchFamily="2" charset="2"/>
              <a:buNone/>
              <a:defRPr sz="1000" b="0">
                <a:solidFill>
                  <a:schemeClr val="tx2"/>
                </a:solidFill>
                <a:latin typeface="Arial" charset="0"/>
                <a:cs typeface="+mn-cs"/>
              </a:defRPr>
            </a:lvl1pPr>
          </a:lstStyle>
          <a:p>
            <a:pPr>
              <a:defRPr/>
            </a:pPr>
            <a:r>
              <a:rPr lang="en-IE"/>
              <a:t>Document Title</a:t>
            </a:r>
            <a:endParaRPr lang="en-IE" dirty="0"/>
          </a:p>
        </p:txBody>
      </p:sp>
      <p:sp>
        <p:nvSpPr>
          <p:cNvPr id="54" name="Footer Placeholder 50"/>
          <p:cNvSpPr txBox="1">
            <a:spLocks/>
          </p:cNvSpPr>
          <p:nvPr userDrawn="1"/>
        </p:nvSpPr>
        <p:spPr>
          <a:xfrm>
            <a:off x="7961313" y="6454775"/>
            <a:ext cx="935037" cy="365125"/>
          </a:xfrm>
          <a:prstGeom prst="rect">
            <a:avLst/>
          </a:prstGeom>
        </p:spPr>
        <p:txBody>
          <a:bodyPr anchor="ctr"/>
          <a:lstStyle>
            <a:lvl1pPr algn="ctr">
              <a:defRPr sz="1200">
                <a:solidFill>
                  <a:schemeClr val="tx1">
                    <a:tint val="75000"/>
                  </a:schemeClr>
                </a:solidFill>
              </a:defRPr>
            </a:lvl1pPr>
          </a:lstStyle>
          <a:p>
            <a:pPr eaLnBrk="0" hangingPunct="0">
              <a:lnSpc>
                <a:spcPct val="90000"/>
              </a:lnSpc>
              <a:spcAft>
                <a:spcPct val="50000"/>
              </a:spcAft>
              <a:buClr>
                <a:schemeClr val="bg1"/>
              </a:buClr>
              <a:buSzPct val="25000"/>
              <a:buFont typeface="Wingdings" pitchFamily="2" charset="2"/>
              <a:buNone/>
              <a:defRPr/>
            </a:pPr>
            <a:r>
              <a:rPr lang="en-IE" sz="1000" dirty="0">
                <a:solidFill>
                  <a:schemeClr val="tx2"/>
                </a:solidFill>
                <a:cs typeface="+mn-cs"/>
              </a:rPr>
              <a:t> esb.ie</a:t>
            </a:r>
          </a:p>
        </p:txBody>
      </p:sp>
      <p:sp>
        <p:nvSpPr>
          <p:cNvPr id="2" name="AutoShape 2"/>
          <p:cNvSpPr>
            <a:spLocks noChangeAspect="1" noChangeArrowheads="1"/>
          </p:cNvSpPr>
          <p:nvPr/>
        </p:nvSpPr>
        <p:spPr bwMode="auto">
          <a:xfrm>
            <a:off x="0" y="485775"/>
            <a:ext cx="9144000" cy="6372225"/>
          </a:xfrm>
          <a:prstGeom prst="rect">
            <a:avLst/>
          </a:prstGeom>
          <a:noFill/>
          <a:extLst/>
        </p:spPr>
        <p:txBody>
          <a:bodyPr/>
          <a:lstStyle/>
          <a:p>
            <a:pPr>
              <a:defRPr/>
            </a:pPr>
            <a:endParaRPr lang="en-IE">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1" r:id="rId3"/>
    <p:sldLayoutId id="2147483730" r:id="rId4"/>
    <p:sldLayoutId id="2147483734" r:id="rId5"/>
    <p:sldLayoutId id="2147483729" r:id="rId6"/>
    <p:sldLayoutId id="2147483735" r:id="rId7"/>
    <p:sldLayoutId id="2147483728" r:id="rId8"/>
    <p:sldLayoutId id="2147483736" r:id="rId9"/>
    <p:sldLayoutId id="2147483727" r:id="rId10"/>
    <p:sldLayoutId id="2147483726" r:id="rId11"/>
    <p:sldLayoutId id="2147483725" r:id="rId12"/>
    <p:sldLayoutId id="2147483737" r:id="rId13"/>
    <p:sldLayoutId id="2147483724" r:id="rId14"/>
    <p:sldLayoutId id="2147483738" r:id="rId15"/>
    <p:sldLayoutId id="2147483739" r:id="rId16"/>
    <p:sldLayoutId id="2147483740" r:id="rId17"/>
    <p:sldLayoutId id="2147483741" r:id="rId18"/>
    <p:sldLayoutId id="2147483742" r:id="rId19"/>
    <p:sldLayoutId id="2147483723" r:id="rId20"/>
    <p:sldLayoutId id="2147483722" r:id="rId21"/>
    <p:sldLayoutId id="2147483743" r:id="rId22"/>
    <p:sldLayoutId id="2147483721" r:id="rId23"/>
  </p:sldLayoutIdLst>
  <p:hf sldNum="0" hdr="0" dt="0"/>
  <p:txStyles>
    <p:titleStyle>
      <a:lvl1pPr algn="l" defTabSz="889000" rtl="0" eaLnBrk="0" fontAlgn="base" hangingPunct="0">
        <a:spcBef>
          <a:spcPct val="0"/>
        </a:spcBef>
        <a:spcAft>
          <a:spcPct val="0"/>
        </a:spcAft>
        <a:defRPr sz="2400" b="1">
          <a:solidFill>
            <a:schemeClr val="tx1"/>
          </a:solidFill>
          <a:latin typeface="+mj-lt"/>
          <a:ea typeface="+mj-ea"/>
          <a:cs typeface="+mj-cs"/>
        </a:defRPr>
      </a:lvl1pPr>
      <a:lvl2pPr algn="l" defTabSz="889000" rtl="0" eaLnBrk="0" fontAlgn="base" hangingPunct="0">
        <a:spcBef>
          <a:spcPct val="0"/>
        </a:spcBef>
        <a:spcAft>
          <a:spcPct val="0"/>
        </a:spcAft>
        <a:defRPr sz="2400" b="1">
          <a:solidFill>
            <a:schemeClr val="tx1"/>
          </a:solidFill>
          <a:latin typeface="Arial" charset="0"/>
          <a:cs typeface="Arial" charset="0"/>
        </a:defRPr>
      </a:lvl2pPr>
      <a:lvl3pPr algn="l" defTabSz="889000" rtl="0" eaLnBrk="0" fontAlgn="base" hangingPunct="0">
        <a:spcBef>
          <a:spcPct val="0"/>
        </a:spcBef>
        <a:spcAft>
          <a:spcPct val="0"/>
        </a:spcAft>
        <a:defRPr sz="2400" b="1">
          <a:solidFill>
            <a:schemeClr val="tx1"/>
          </a:solidFill>
          <a:latin typeface="Arial" charset="0"/>
          <a:cs typeface="Arial" charset="0"/>
        </a:defRPr>
      </a:lvl3pPr>
      <a:lvl4pPr algn="l" defTabSz="889000" rtl="0" eaLnBrk="0" fontAlgn="base" hangingPunct="0">
        <a:spcBef>
          <a:spcPct val="0"/>
        </a:spcBef>
        <a:spcAft>
          <a:spcPct val="0"/>
        </a:spcAft>
        <a:defRPr sz="2400" b="1">
          <a:solidFill>
            <a:schemeClr val="tx1"/>
          </a:solidFill>
          <a:latin typeface="Arial" charset="0"/>
          <a:cs typeface="Arial" charset="0"/>
        </a:defRPr>
      </a:lvl4pPr>
      <a:lvl5pPr algn="l" defTabSz="889000" rtl="0" eaLnBrk="0" fontAlgn="base" hangingPunct="0">
        <a:spcBef>
          <a:spcPct val="0"/>
        </a:spcBef>
        <a:spcAft>
          <a:spcPct val="0"/>
        </a:spcAft>
        <a:defRPr sz="2400" b="1">
          <a:solidFill>
            <a:schemeClr val="tx1"/>
          </a:solidFill>
          <a:latin typeface="Arial" charset="0"/>
          <a:cs typeface="Arial" charset="0"/>
        </a:defRPr>
      </a:lvl5pPr>
      <a:lvl6pPr marL="457200" algn="l" defTabSz="889000" rtl="0" fontAlgn="base">
        <a:spcBef>
          <a:spcPct val="0"/>
        </a:spcBef>
        <a:spcAft>
          <a:spcPct val="0"/>
        </a:spcAft>
        <a:defRPr sz="2200">
          <a:solidFill>
            <a:schemeClr val="accent1"/>
          </a:solidFill>
          <a:latin typeface="Arial" charset="0"/>
          <a:cs typeface="Arial" charset="0"/>
        </a:defRPr>
      </a:lvl6pPr>
      <a:lvl7pPr marL="914400" algn="l" defTabSz="889000" rtl="0" fontAlgn="base">
        <a:spcBef>
          <a:spcPct val="0"/>
        </a:spcBef>
        <a:spcAft>
          <a:spcPct val="0"/>
        </a:spcAft>
        <a:defRPr sz="2200">
          <a:solidFill>
            <a:schemeClr val="accent1"/>
          </a:solidFill>
          <a:latin typeface="Arial" charset="0"/>
          <a:cs typeface="Arial" charset="0"/>
        </a:defRPr>
      </a:lvl7pPr>
      <a:lvl8pPr marL="1371600" algn="l" defTabSz="889000" rtl="0" fontAlgn="base">
        <a:spcBef>
          <a:spcPct val="0"/>
        </a:spcBef>
        <a:spcAft>
          <a:spcPct val="0"/>
        </a:spcAft>
        <a:defRPr sz="2200">
          <a:solidFill>
            <a:schemeClr val="accent1"/>
          </a:solidFill>
          <a:latin typeface="Arial" charset="0"/>
          <a:cs typeface="Arial" charset="0"/>
        </a:defRPr>
      </a:lvl8pPr>
      <a:lvl9pPr marL="1828800" algn="l" defTabSz="889000" rtl="0" fontAlgn="base">
        <a:spcBef>
          <a:spcPct val="0"/>
        </a:spcBef>
        <a:spcAft>
          <a:spcPct val="0"/>
        </a:spcAft>
        <a:defRPr sz="2200">
          <a:solidFill>
            <a:schemeClr val="accent1"/>
          </a:solidFill>
          <a:latin typeface="Arial" charset="0"/>
          <a:cs typeface="Arial" charset="0"/>
        </a:defRPr>
      </a:lvl9pPr>
    </p:titleStyle>
    <p:bodyStyle>
      <a:lvl1pPr algn="l" defTabSz="889000" rtl="0" eaLnBrk="0" fontAlgn="base" hangingPunct="0">
        <a:spcBef>
          <a:spcPct val="0"/>
        </a:spcBef>
        <a:spcAft>
          <a:spcPts val="1800"/>
        </a:spcAft>
        <a:buClr>
          <a:schemeClr val="bg2"/>
        </a:buClr>
        <a:buSzPct val="100000"/>
        <a:buFont typeface="Arial" charset="0"/>
        <a:defRPr sz="1600" b="1">
          <a:solidFill>
            <a:schemeClr val="accent1"/>
          </a:solidFill>
          <a:latin typeface="+mn-lt"/>
          <a:ea typeface="+mn-ea"/>
          <a:cs typeface="+mn-cs"/>
        </a:defRPr>
      </a:lvl1pPr>
      <a:lvl2pPr marL="215900" indent="-214313" algn="l" defTabSz="889000" rtl="0" eaLnBrk="0" fontAlgn="base" hangingPunct="0">
        <a:spcBef>
          <a:spcPct val="0"/>
        </a:spcBef>
        <a:spcAft>
          <a:spcPct val="50000"/>
        </a:spcAft>
        <a:buClr>
          <a:schemeClr val="accent2"/>
        </a:buClr>
        <a:buFont typeface="Arial" charset="0"/>
        <a:buChar char="●"/>
        <a:defRPr sz="1500">
          <a:solidFill>
            <a:schemeClr val="tx1"/>
          </a:solidFill>
          <a:latin typeface="+mn-lt"/>
          <a:cs typeface="+mn-cs"/>
        </a:defRPr>
      </a:lvl2pPr>
      <a:lvl3pPr marL="506413" indent="-217488" algn="l" defTabSz="889000" rtl="0" eaLnBrk="0" fontAlgn="base" hangingPunct="0">
        <a:spcBef>
          <a:spcPct val="0"/>
        </a:spcBef>
        <a:spcAft>
          <a:spcPct val="50000"/>
        </a:spcAft>
        <a:buClr>
          <a:srgbClr val="333333"/>
        </a:buClr>
        <a:buChar char="–"/>
        <a:defRPr sz="1200">
          <a:solidFill>
            <a:schemeClr val="accent1"/>
          </a:solidFill>
          <a:latin typeface="+mn-lt"/>
          <a:cs typeface="+mn-cs"/>
        </a:defRPr>
      </a:lvl3pPr>
      <a:lvl4pPr marL="796925" indent="-179388" algn="l" defTabSz="889000" rtl="0" eaLnBrk="0" fontAlgn="base" hangingPunct="0">
        <a:spcBef>
          <a:spcPct val="0"/>
        </a:spcBef>
        <a:spcAft>
          <a:spcPct val="50000"/>
        </a:spcAft>
        <a:buClr>
          <a:srgbClr val="333333"/>
        </a:buClr>
        <a:buFont typeface="Wingdings" pitchFamily="2" charset="2"/>
        <a:buChar char="§"/>
        <a:defRPr sz="1200">
          <a:solidFill>
            <a:schemeClr val="accent1"/>
          </a:solidFill>
          <a:latin typeface="+mn-lt"/>
          <a:cs typeface="+mn-cs"/>
        </a:defRPr>
      </a:lvl4pPr>
      <a:lvl5pPr marL="1082675" indent="-153988" algn="l" defTabSz="889000" rtl="0" eaLnBrk="0" fontAlgn="base" hangingPunct="0">
        <a:spcBef>
          <a:spcPct val="0"/>
        </a:spcBef>
        <a:spcAft>
          <a:spcPct val="50000"/>
        </a:spcAft>
        <a:buClr>
          <a:srgbClr val="333333"/>
        </a:buClr>
        <a:buChar char="-"/>
        <a:defRPr sz="1200">
          <a:solidFill>
            <a:schemeClr val="accent1"/>
          </a:solidFill>
          <a:latin typeface="+mn-lt"/>
          <a:cs typeface="+mn-cs"/>
        </a:defRPr>
      </a:lvl5pPr>
      <a:lvl6pPr marL="1539875" indent="-153988" algn="l" defTabSz="889000" rtl="0" fontAlgn="base">
        <a:spcBef>
          <a:spcPct val="0"/>
        </a:spcBef>
        <a:spcAft>
          <a:spcPct val="50000"/>
        </a:spcAft>
        <a:buClr>
          <a:srgbClr val="333333"/>
        </a:buClr>
        <a:buChar char="-"/>
        <a:defRPr sz="1200">
          <a:solidFill>
            <a:srgbClr val="000000"/>
          </a:solidFill>
          <a:latin typeface="+mn-lt"/>
          <a:cs typeface="+mn-cs"/>
        </a:defRPr>
      </a:lvl6pPr>
      <a:lvl7pPr marL="1997075" indent="-153988" algn="l" defTabSz="889000" rtl="0" fontAlgn="base">
        <a:spcBef>
          <a:spcPct val="0"/>
        </a:spcBef>
        <a:spcAft>
          <a:spcPct val="50000"/>
        </a:spcAft>
        <a:buClr>
          <a:srgbClr val="333333"/>
        </a:buClr>
        <a:buChar char="-"/>
        <a:defRPr sz="1200">
          <a:solidFill>
            <a:srgbClr val="000000"/>
          </a:solidFill>
          <a:latin typeface="+mn-lt"/>
          <a:cs typeface="+mn-cs"/>
        </a:defRPr>
      </a:lvl7pPr>
      <a:lvl8pPr marL="2454275" indent="-153988" algn="l" defTabSz="889000" rtl="0" fontAlgn="base">
        <a:spcBef>
          <a:spcPct val="0"/>
        </a:spcBef>
        <a:spcAft>
          <a:spcPct val="50000"/>
        </a:spcAft>
        <a:buClr>
          <a:srgbClr val="333333"/>
        </a:buClr>
        <a:buChar char="-"/>
        <a:defRPr sz="1200">
          <a:solidFill>
            <a:srgbClr val="000000"/>
          </a:solidFill>
          <a:latin typeface="+mn-lt"/>
          <a:cs typeface="+mn-cs"/>
        </a:defRPr>
      </a:lvl8pPr>
      <a:lvl9pPr marL="2911475" indent="-153988" algn="l" defTabSz="889000" rtl="0" fontAlgn="base">
        <a:spcBef>
          <a:spcPct val="0"/>
        </a:spcBef>
        <a:spcAft>
          <a:spcPct val="50000"/>
        </a:spcAft>
        <a:buClr>
          <a:srgbClr val="333333"/>
        </a:buClr>
        <a:buChar char="-"/>
        <a:defRPr sz="12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0.xml"/><Relationship Id="rId1" Type="http://schemas.openxmlformats.org/officeDocument/2006/relationships/slideLayout" Target="../slideLayouts/slideLayout11.xml"/><Relationship Id="rId6" Type="http://schemas.openxmlformats.org/officeDocument/2006/relationships/image" Target="../media/image21.emf"/><Relationship Id="rId5" Type="http://schemas.openxmlformats.org/officeDocument/2006/relationships/image" Target="../media/image20.emf"/><Relationship Id="rId4" Type="http://schemas.openxmlformats.org/officeDocument/2006/relationships/image" Target="../media/image19.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23.emf"/></Relationships>
</file>

<file path=ppt/slides/_rels/slide13.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13.xml"/><Relationship Id="rId1" Type="http://schemas.openxmlformats.org/officeDocument/2006/relationships/slideLayout" Target="../slideLayouts/slideLayout11.xml"/><Relationship Id="rId4" Type="http://schemas.openxmlformats.org/officeDocument/2006/relationships/image" Target="../media/image25.emf"/></Relationships>
</file>

<file path=ppt/slides/_rels/slide14.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14.xml"/><Relationship Id="rId1" Type="http://schemas.openxmlformats.org/officeDocument/2006/relationships/slideLayout" Target="../slideLayouts/slideLayout11.xml"/><Relationship Id="rId4" Type="http://schemas.openxmlformats.org/officeDocument/2006/relationships/image" Target="../media/image27.emf"/></Relationships>
</file>

<file path=ppt/slides/_rels/slide15.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15.xml"/><Relationship Id="rId1" Type="http://schemas.openxmlformats.org/officeDocument/2006/relationships/slideLayout" Target="../slideLayouts/slideLayout11.xml"/><Relationship Id="rId4" Type="http://schemas.openxmlformats.org/officeDocument/2006/relationships/image" Target="../media/image29.e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1.xml"/><Relationship Id="rId1" Type="http://schemas.openxmlformats.org/officeDocument/2006/relationships/tags" Target="../tags/tag2.xml"/><Relationship Id="rId5" Type="http://schemas.openxmlformats.org/officeDocument/2006/relationships/image" Target="../media/image31.emf"/><Relationship Id="rId4" Type="http://schemas.openxmlformats.org/officeDocument/2006/relationships/image" Target="../media/image30.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notesSlide" Target="../notesSlides/notesSlide18.xml"/><Relationship Id="rId1" Type="http://schemas.openxmlformats.org/officeDocument/2006/relationships/slideLayout" Target="../slideLayouts/slideLayout11.xml"/><Relationship Id="rId5" Type="http://schemas.openxmlformats.org/officeDocument/2006/relationships/image" Target="../media/image34.emf"/><Relationship Id="rId4" Type="http://schemas.openxmlformats.org/officeDocument/2006/relationships/image" Target="../media/image33.emf"/></Relationships>
</file>

<file path=ppt/slides/_rels/slide19.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20.xml"/><Relationship Id="rId1" Type="http://schemas.openxmlformats.org/officeDocument/2006/relationships/slideLayout" Target="../slideLayouts/slideLayout11.xml"/><Relationship Id="rId5" Type="http://schemas.openxmlformats.org/officeDocument/2006/relationships/image" Target="../media/image38.png"/><Relationship Id="rId4" Type="http://schemas.openxmlformats.org/officeDocument/2006/relationships/image" Target="../media/image3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hyperlink" Target="http://www.esb.ie/" TargetMode="External"/><Relationship Id="rId2" Type="http://schemas.openxmlformats.org/officeDocument/2006/relationships/notesSlide" Target="../notesSlides/notesSlide24.xml"/><Relationship Id="rId1" Type="http://schemas.openxmlformats.org/officeDocument/2006/relationships/slideLayout" Target="../slideLayouts/slideLayout8.xml"/><Relationship Id="rId5" Type="http://schemas.openxmlformats.org/officeDocument/2006/relationships/hyperlink" Target="http://www.esb.ie/who-we-are/investor-relations" TargetMode="External"/><Relationship Id="rId4" Type="http://schemas.openxmlformats.org/officeDocument/2006/relationships/hyperlink" Target="mailto:ted.browne@esb.i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1.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11.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ctrTitle" sz="quarter"/>
          </p:nvPr>
        </p:nvSpPr>
        <p:spPr>
          <a:xfrm>
            <a:off x="1716088" y="2309502"/>
            <a:ext cx="6605587" cy="620712"/>
          </a:xfrm>
        </p:spPr>
        <p:txBody>
          <a:bodyPr/>
          <a:lstStyle/>
          <a:p>
            <a:pPr eaLnBrk="1" hangingPunct="1"/>
            <a:r>
              <a:rPr lang="en-GB" dirty="0" smtClean="0"/>
              <a:t>ESB</a:t>
            </a:r>
            <a:endParaRPr lang="en-US" dirty="0" smtClean="0"/>
          </a:p>
        </p:txBody>
      </p:sp>
      <p:sp>
        <p:nvSpPr>
          <p:cNvPr id="26626" name="Rectangle 3"/>
          <p:cNvSpPr>
            <a:spLocks noGrp="1" noChangeArrowheads="1"/>
          </p:cNvSpPr>
          <p:nvPr>
            <p:ph type="subTitle" sz="quarter" idx="1"/>
          </p:nvPr>
        </p:nvSpPr>
        <p:spPr>
          <a:xfrm>
            <a:off x="1716088" y="2930214"/>
            <a:ext cx="6605587" cy="619125"/>
          </a:xfrm>
          <a:ln w="9525"/>
        </p:spPr>
        <p:txBody>
          <a:bodyPr/>
          <a:lstStyle/>
          <a:p>
            <a:pPr eaLnBrk="1" hangingPunct="1">
              <a:spcBef>
                <a:spcPct val="25000"/>
              </a:spcBef>
            </a:pPr>
            <a:r>
              <a:rPr lang="en-IE" sz="1600" b="1" dirty="0" smtClean="0"/>
              <a:t>Debt Investor Presentation</a:t>
            </a:r>
          </a:p>
          <a:p>
            <a:pPr eaLnBrk="1" hangingPunct="1">
              <a:spcBef>
                <a:spcPct val="25000"/>
              </a:spcBef>
            </a:pPr>
            <a:r>
              <a:rPr lang="en-GB" sz="1600" b="1" dirty="0" smtClean="0"/>
              <a:t>2016 Results and Business Update</a:t>
            </a:r>
          </a:p>
          <a:p>
            <a:pPr eaLnBrk="1" hangingPunct="1">
              <a:spcBef>
                <a:spcPct val="25000"/>
              </a:spcBef>
            </a:pPr>
            <a:endParaRPr lang="en-IE" sz="1600" b="1" dirty="0" smtClean="0"/>
          </a:p>
          <a:p>
            <a:pPr eaLnBrk="1" hangingPunct="1"/>
            <a:endParaRPr lang="en-IE" sz="1200" dirty="0" smtClean="0"/>
          </a:p>
          <a:p>
            <a:pPr eaLnBrk="1" hangingPunct="1"/>
            <a:r>
              <a:rPr lang="en-IE" sz="1200" dirty="0" smtClean="0"/>
              <a:t>Pat Fenlon	</a:t>
            </a:r>
            <a:r>
              <a:rPr lang="en-IE" sz="1200" dirty="0"/>
              <a:t>	</a:t>
            </a:r>
            <a:r>
              <a:rPr lang="en-IE" sz="1200" dirty="0" smtClean="0"/>
              <a:t>Group </a:t>
            </a:r>
            <a:r>
              <a:rPr lang="en-IE" sz="1200" dirty="0"/>
              <a:t>Finance </a:t>
            </a:r>
            <a:r>
              <a:rPr lang="en-IE" sz="1200" dirty="0" smtClean="0"/>
              <a:t>Director</a:t>
            </a:r>
          </a:p>
          <a:p>
            <a:pPr eaLnBrk="1" hangingPunct="1"/>
            <a:r>
              <a:rPr lang="en-IE" sz="1200" dirty="0" smtClean="0"/>
              <a:t>Gerry Tallon     	Group Treasurer</a:t>
            </a:r>
          </a:p>
          <a:p>
            <a:pPr eaLnBrk="1" hangingPunct="1"/>
            <a:r>
              <a:rPr lang="en-IE" sz="1200" dirty="0" smtClean="0"/>
              <a:t>Ted Browne</a:t>
            </a:r>
            <a:r>
              <a:rPr lang="en-IE" sz="1200" b="1" dirty="0" smtClean="0"/>
              <a:t>      	</a:t>
            </a:r>
            <a:r>
              <a:rPr lang="en-IE" sz="1200" dirty="0" smtClean="0"/>
              <a:t>Manager</a:t>
            </a:r>
            <a:r>
              <a:rPr lang="en-IE" sz="1200" dirty="0"/>
              <a:t>, </a:t>
            </a:r>
            <a:r>
              <a:rPr lang="en-IE" sz="1200" dirty="0" smtClean="0"/>
              <a:t>Credit Rating and Investor </a:t>
            </a:r>
            <a:r>
              <a:rPr lang="en-IE" sz="1200" dirty="0"/>
              <a:t>Relations</a:t>
            </a:r>
          </a:p>
          <a:p>
            <a:pPr eaLnBrk="1" hangingPunct="1"/>
            <a:r>
              <a:rPr lang="en-IE" sz="1200" dirty="0" smtClean="0"/>
              <a:t>	</a:t>
            </a:r>
            <a:endParaRPr lang="en-US" sz="1200" dirty="0" smtClean="0"/>
          </a:p>
        </p:txBody>
      </p:sp>
      <p:sp>
        <p:nvSpPr>
          <p:cNvPr id="26627" name="Date Placeholder 3"/>
          <p:cNvSpPr>
            <a:spLocks noGrp="1"/>
          </p:cNvSpPr>
          <p:nvPr>
            <p:ph type="dt" sz="quarter" idx="10"/>
          </p:nvPr>
        </p:nvSpPr>
        <p:spPr bwMode="auto">
          <a:xfrm>
            <a:off x="1716088" y="5503862"/>
            <a:ext cx="2895600" cy="198438"/>
          </a:xfrm>
          <a:ln>
            <a:miter lim="800000"/>
            <a:headEnd/>
            <a:tailEnd/>
          </a:ln>
        </p:spPr>
        <p:txBody>
          <a:bodyPr wrap="square" numCol="1" anchorCtr="0" compatLnSpc="1">
            <a:prstTxWarp prst="textNoShape">
              <a:avLst/>
            </a:prstTxWarp>
          </a:bodyPr>
          <a:lstStyle/>
          <a:p>
            <a:pPr>
              <a:defRPr/>
            </a:pPr>
            <a:r>
              <a:rPr sz="1400" b="1" dirty="0" smtClean="0"/>
              <a:t>March 16</a:t>
            </a:r>
            <a:r>
              <a:rPr sz="1400" b="1" baseline="30000" dirty="0" smtClean="0"/>
              <a:t>th</a:t>
            </a:r>
            <a:r>
              <a:rPr sz="1400" b="1" dirty="0" smtClean="0"/>
              <a:t> 2017</a:t>
            </a:r>
          </a:p>
        </p:txBody>
      </p:sp>
    </p:spTree>
    <p:extLst>
      <p:ext uri="{BB962C8B-B14F-4D97-AF65-F5344CB8AC3E}">
        <p14:creationId xmlns:p14="http://schemas.microsoft.com/office/powerpoint/2010/main" val="51523814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idx="4294967295"/>
          </p:nvPr>
        </p:nvSpPr>
        <p:spPr>
          <a:xfrm>
            <a:off x="360652" y="427431"/>
            <a:ext cx="6959600" cy="536575"/>
          </a:xfrm>
        </p:spPr>
        <p:txBody>
          <a:bodyPr/>
          <a:lstStyle/>
          <a:p>
            <a:pPr eaLnBrk="1" hangingPunct="1"/>
            <a:r>
              <a:rPr lang="en-US" dirty="0" smtClean="0"/>
              <a:t>Interest Cover and Gearing</a:t>
            </a:r>
          </a:p>
        </p:txBody>
      </p:sp>
      <p:sp>
        <p:nvSpPr>
          <p:cNvPr id="38914" name="Rectangle 3"/>
          <p:cNvSpPr>
            <a:spLocks noGrp="1" noChangeArrowheads="1"/>
          </p:cNvSpPr>
          <p:nvPr>
            <p:ph sz="quarter" idx="4294967295"/>
          </p:nvPr>
        </p:nvSpPr>
        <p:spPr>
          <a:xfrm>
            <a:off x="4699863" y="3218321"/>
            <a:ext cx="4108122" cy="368300"/>
          </a:xfrm>
        </p:spPr>
        <p:txBody>
          <a:bodyPr/>
          <a:lstStyle/>
          <a:p>
            <a:pPr eaLnBrk="1" hangingPunct="1"/>
            <a:r>
              <a:rPr lang="en-GB" dirty="0" smtClean="0"/>
              <a:t>Adjusted</a:t>
            </a:r>
            <a:r>
              <a:rPr lang="en-GB" baseline="30000" dirty="0" smtClean="0"/>
              <a:t>1</a:t>
            </a:r>
            <a:r>
              <a:rPr lang="en-GB" dirty="0" smtClean="0"/>
              <a:t> EBITDA Interest Cover (times)</a:t>
            </a:r>
          </a:p>
        </p:txBody>
      </p:sp>
      <p:sp>
        <p:nvSpPr>
          <p:cNvPr id="38915" name="Content Placeholder 9"/>
          <p:cNvSpPr>
            <a:spLocks noGrp="1"/>
          </p:cNvSpPr>
          <p:nvPr>
            <p:ph sz="quarter" idx="4294967295"/>
          </p:nvPr>
        </p:nvSpPr>
        <p:spPr>
          <a:xfrm>
            <a:off x="-135635" y="5588735"/>
            <a:ext cx="9136759" cy="1527842"/>
          </a:xfrm>
        </p:spPr>
        <p:txBody>
          <a:bodyPr/>
          <a:lstStyle/>
          <a:p>
            <a:pPr marL="540000" lvl="2" indent="0">
              <a:buFontTx/>
              <a:buNone/>
            </a:pPr>
            <a:r>
              <a:rPr lang="en-IE" i="1" baseline="30000" dirty="0" smtClean="0">
                <a:solidFill>
                  <a:srgbClr val="2E527E"/>
                </a:solidFill>
              </a:rPr>
              <a:t>1</a:t>
            </a:r>
            <a:r>
              <a:rPr lang="en-IE" i="1" dirty="0" smtClean="0">
                <a:solidFill>
                  <a:srgbClr val="2E527E"/>
                </a:solidFill>
              </a:rPr>
              <a:t>Adjusted </a:t>
            </a:r>
            <a:r>
              <a:rPr lang="en-IE" i="1" dirty="0" smtClean="0">
                <a:solidFill>
                  <a:srgbClr val="2E527E"/>
                </a:solidFill>
              </a:rPr>
              <a:t>to restate financials to accounting principles in effect at time of </a:t>
            </a:r>
            <a:r>
              <a:rPr lang="en-IE" i="1" dirty="0" smtClean="0">
                <a:solidFill>
                  <a:srgbClr val="2E527E"/>
                </a:solidFill>
              </a:rPr>
              <a:t>ESB US Private Placement  issue </a:t>
            </a:r>
            <a:r>
              <a:rPr lang="en-IE" i="1" dirty="0" smtClean="0">
                <a:solidFill>
                  <a:srgbClr val="2E527E"/>
                </a:solidFill>
              </a:rPr>
              <a:t>(UK GAAP 2002). </a:t>
            </a:r>
            <a:r>
              <a:rPr lang="en-IE" i="1" dirty="0" smtClean="0">
                <a:solidFill>
                  <a:srgbClr val="2E527E"/>
                </a:solidFill>
              </a:rPr>
              <a:t>          2016 </a:t>
            </a:r>
            <a:r>
              <a:rPr lang="en-IE" i="1" dirty="0" smtClean="0">
                <a:solidFill>
                  <a:srgbClr val="2E527E"/>
                </a:solidFill>
              </a:rPr>
              <a:t>Indicative – subject to final certification. </a:t>
            </a:r>
          </a:p>
        </p:txBody>
      </p:sp>
      <p:sp>
        <p:nvSpPr>
          <p:cNvPr id="38916" name="Rectangle 4"/>
          <p:cNvSpPr>
            <a:spLocks noGrp="1" noChangeArrowheads="1"/>
          </p:cNvSpPr>
          <p:nvPr>
            <p:ph sz="quarter" idx="4294967295"/>
          </p:nvPr>
        </p:nvSpPr>
        <p:spPr>
          <a:xfrm>
            <a:off x="388877" y="3199863"/>
            <a:ext cx="3851275" cy="368300"/>
          </a:xfrm>
        </p:spPr>
        <p:txBody>
          <a:bodyPr/>
          <a:lstStyle/>
          <a:p>
            <a:pPr eaLnBrk="1" hangingPunct="1"/>
            <a:r>
              <a:rPr lang="en-GB" dirty="0" smtClean="0"/>
              <a:t>Adjusted</a:t>
            </a:r>
            <a:r>
              <a:rPr lang="en-GB" baseline="30000" dirty="0" smtClean="0"/>
              <a:t>1</a:t>
            </a:r>
            <a:r>
              <a:rPr lang="en-GB" dirty="0" smtClean="0"/>
              <a:t> Gearing %</a:t>
            </a:r>
          </a:p>
        </p:txBody>
      </p:sp>
      <p:sp>
        <p:nvSpPr>
          <p:cNvPr id="38919" name="Rectangle 13"/>
          <p:cNvSpPr>
            <a:spLocks noChangeArrowheads="1"/>
          </p:cNvSpPr>
          <p:nvPr/>
        </p:nvSpPr>
        <p:spPr bwMode="auto">
          <a:xfrm>
            <a:off x="370550" y="3509478"/>
            <a:ext cx="3878012" cy="45719"/>
          </a:xfrm>
          <a:prstGeom prst="rect">
            <a:avLst/>
          </a:prstGeom>
          <a:gradFill rotWithShape="0">
            <a:gsLst>
              <a:gs pos="0">
                <a:srgbClr val="110352"/>
              </a:gs>
              <a:gs pos="12000">
                <a:srgbClr val="110352"/>
              </a:gs>
              <a:gs pos="100000">
                <a:srgbClr val="00B2EF"/>
              </a:gs>
            </a:gsLst>
            <a:lin ang="1800000"/>
          </a:gradFill>
          <a:ln w="9525">
            <a:noFill/>
            <a:miter lim="800000"/>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dirty="0">
              <a:ea typeface="ヒラギノ角ゴ Pro W3"/>
              <a:cs typeface="ヒラギノ角ゴ Pro W3"/>
            </a:endParaRPr>
          </a:p>
        </p:txBody>
      </p:sp>
      <p:sp>
        <p:nvSpPr>
          <p:cNvPr id="38920" name="Rectangle 13"/>
          <p:cNvSpPr>
            <a:spLocks noChangeArrowheads="1"/>
          </p:cNvSpPr>
          <p:nvPr/>
        </p:nvSpPr>
        <p:spPr bwMode="auto">
          <a:xfrm>
            <a:off x="4691453" y="3534829"/>
            <a:ext cx="3939692" cy="45719"/>
          </a:xfrm>
          <a:prstGeom prst="rect">
            <a:avLst/>
          </a:prstGeom>
          <a:gradFill rotWithShape="0">
            <a:gsLst>
              <a:gs pos="0">
                <a:srgbClr val="110352"/>
              </a:gs>
              <a:gs pos="12000">
                <a:srgbClr val="110352"/>
              </a:gs>
              <a:gs pos="100000">
                <a:srgbClr val="00B2EF"/>
              </a:gs>
            </a:gsLst>
            <a:lin ang="1800000"/>
          </a:gradFill>
          <a:ln w="9525">
            <a:noFill/>
            <a:miter lim="800000"/>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dirty="0">
              <a:ea typeface="ヒラギノ角ゴ Pro W3"/>
              <a:cs typeface="ヒラギノ角ゴ Pro W3"/>
            </a:endParaRPr>
          </a:p>
        </p:txBody>
      </p:sp>
      <p:pic>
        <p:nvPicPr>
          <p:cNvPr id="3" name="Picture 2"/>
          <p:cNvPicPr>
            <a:picLocks/>
          </p:cNvPicPr>
          <p:nvPr/>
        </p:nvPicPr>
        <p:blipFill>
          <a:blip r:embed="rId3"/>
          <a:stretch>
            <a:fillRect/>
          </a:stretch>
        </p:blipFill>
        <p:spPr>
          <a:xfrm>
            <a:off x="287381" y="1829006"/>
            <a:ext cx="3924546" cy="1171200"/>
          </a:xfrm>
          <a:prstGeom prst="rect">
            <a:avLst/>
          </a:prstGeom>
        </p:spPr>
      </p:pic>
      <p:sp>
        <p:nvSpPr>
          <p:cNvPr id="13" name="Rectangle 3"/>
          <p:cNvSpPr txBox="1">
            <a:spLocks noChangeArrowheads="1"/>
          </p:cNvSpPr>
          <p:nvPr/>
        </p:nvSpPr>
        <p:spPr bwMode="auto">
          <a:xfrm>
            <a:off x="4727328" y="1247517"/>
            <a:ext cx="3844925" cy="368300"/>
          </a:xfrm>
          <a:prstGeom prst="rect">
            <a:avLst/>
          </a:prstGeom>
          <a:noFill/>
          <a:ln w="9525">
            <a:noFill/>
            <a:miter lim="800000"/>
            <a:headEnd/>
            <a:tailEnd/>
          </a:ln>
        </p:spPr>
        <p:txBody>
          <a:bodyPr vert="horz" wrap="square" lIns="0" tIns="44489" rIns="88977" bIns="44489" numCol="1" anchor="t" anchorCtr="0" compatLnSpc="1">
            <a:prstTxWarp prst="textNoShape">
              <a:avLst/>
            </a:prstTxWarp>
          </a:bodyPr>
          <a:lstStyle>
            <a:lvl1pPr algn="l" defTabSz="889000" rtl="0" eaLnBrk="0" fontAlgn="base" hangingPunct="0">
              <a:spcBef>
                <a:spcPct val="0"/>
              </a:spcBef>
              <a:spcAft>
                <a:spcPts val="1800"/>
              </a:spcAft>
              <a:buClr>
                <a:schemeClr val="bg2"/>
              </a:buClr>
              <a:buSzPct val="100000"/>
              <a:buFont typeface="Arial" charset="0"/>
              <a:defRPr sz="1600" b="1">
                <a:solidFill>
                  <a:schemeClr val="accent1"/>
                </a:solidFill>
                <a:latin typeface="+mn-lt"/>
                <a:ea typeface="+mn-ea"/>
                <a:cs typeface="+mn-cs"/>
              </a:defRPr>
            </a:lvl1pPr>
            <a:lvl2pPr marL="215900" indent="-214313" algn="l" defTabSz="889000" rtl="0" eaLnBrk="0" fontAlgn="base" hangingPunct="0">
              <a:spcBef>
                <a:spcPct val="0"/>
              </a:spcBef>
              <a:spcAft>
                <a:spcPct val="50000"/>
              </a:spcAft>
              <a:buClr>
                <a:schemeClr val="accent2"/>
              </a:buClr>
              <a:buFont typeface="Arial" charset="0"/>
              <a:buChar char="●"/>
              <a:defRPr sz="1500">
                <a:solidFill>
                  <a:schemeClr val="tx1"/>
                </a:solidFill>
                <a:latin typeface="+mn-lt"/>
                <a:cs typeface="+mn-cs"/>
              </a:defRPr>
            </a:lvl2pPr>
            <a:lvl3pPr marL="506413" indent="-217488" algn="l" defTabSz="889000" rtl="0" eaLnBrk="0" fontAlgn="base" hangingPunct="0">
              <a:spcBef>
                <a:spcPct val="0"/>
              </a:spcBef>
              <a:spcAft>
                <a:spcPct val="50000"/>
              </a:spcAft>
              <a:buClr>
                <a:srgbClr val="333333"/>
              </a:buClr>
              <a:buChar char="–"/>
              <a:defRPr sz="1200">
                <a:solidFill>
                  <a:schemeClr val="accent1"/>
                </a:solidFill>
                <a:latin typeface="+mn-lt"/>
                <a:cs typeface="+mn-cs"/>
              </a:defRPr>
            </a:lvl3pPr>
            <a:lvl4pPr marL="796925" indent="-179388" algn="l" defTabSz="889000" rtl="0" eaLnBrk="0" fontAlgn="base" hangingPunct="0">
              <a:spcBef>
                <a:spcPct val="0"/>
              </a:spcBef>
              <a:spcAft>
                <a:spcPct val="50000"/>
              </a:spcAft>
              <a:buClr>
                <a:srgbClr val="333333"/>
              </a:buClr>
              <a:buFont typeface="Wingdings" pitchFamily="2" charset="2"/>
              <a:buChar char="§"/>
              <a:defRPr sz="1200">
                <a:solidFill>
                  <a:schemeClr val="accent1"/>
                </a:solidFill>
                <a:latin typeface="+mn-lt"/>
                <a:cs typeface="+mn-cs"/>
              </a:defRPr>
            </a:lvl4pPr>
            <a:lvl5pPr marL="1082675" indent="-153988" algn="l" defTabSz="889000" rtl="0" eaLnBrk="0" fontAlgn="base" hangingPunct="0">
              <a:spcBef>
                <a:spcPct val="0"/>
              </a:spcBef>
              <a:spcAft>
                <a:spcPct val="50000"/>
              </a:spcAft>
              <a:buClr>
                <a:srgbClr val="333333"/>
              </a:buClr>
              <a:buChar char="-"/>
              <a:defRPr sz="1200">
                <a:solidFill>
                  <a:schemeClr val="accent1"/>
                </a:solidFill>
                <a:latin typeface="+mn-lt"/>
                <a:cs typeface="+mn-cs"/>
              </a:defRPr>
            </a:lvl5pPr>
            <a:lvl6pPr marL="1539875" indent="-153988" algn="l" defTabSz="889000" rtl="0" fontAlgn="base">
              <a:spcBef>
                <a:spcPct val="0"/>
              </a:spcBef>
              <a:spcAft>
                <a:spcPct val="50000"/>
              </a:spcAft>
              <a:buClr>
                <a:srgbClr val="333333"/>
              </a:buClr>
              <a:buChar char="-"/>
              <a:defRPr sz="1200">
                <a:solidFill>
                  <a:srgbClr val="000000"/>
                </a:solidFill>
                <a:latin typeface="+mn-lt"/>
                <a:cs typeface="+mn-cs"/>
              </a:defRPr>
            </a:lvl6pPr>
            <a:lvl7pPr marL="1997075" indent="-153988" algn="l" defTabSz="889000" rtl="0" fontAlgn="base">
              <a:spcBef>
                <a:spcPct val="0"/>
              </a:spcBef>
              <a:spcAft>
                <a:spcPct val="50000"/>
              </a:spcAft>
              <a:buClr>
                <a:srgbClr val="333333"/>
              </a:buClr>
              <a:buChar char="-"/>
              <a:defRPr sz="1200">
                <a:solidFill>
                  <a:srgbClr val="000000"/>
                </a:solidFill>
                <a:latin typeface="+mn-lt"/>
                <a:cs typeface="+mn-cs"/>
              </a:defRPr>
            </a:lvl7pPr>
            <a:lvl8pPr marL="2454275" indent="-153988" algn="l" defTabSz="889000" rtl="0" fontAlgn="base">
              <a:spcBef>
                <a:spcPct val="0"/>
              </a:spcBef>
              <a:spcAft>
                <a:spcPct val="50000"/>
              </a:spcAft>
              <a:buClr>
                <a:srgbClr val="333333"/>
              </a:buClr>
              <a:buChar char="-"/>
              <a:defRPr sz="1200">
                <a:solidFill>
                  <a:srgbClr val="000000"/>
                </a:solidFill>
                <a:latin typeface="+mn-lt"/>
                <a:cs typeface="+mn-cs"/>
              </a:defRPr>
            </a:lvl8pPr>
            <a:lvl9pPr marL="2911475" indent="-153988" algn="l" defTabSz="889000" rtl="0" fontAlgn="base">
              <a:spcBef>
                <a:spcPct val="0"/>
              </a:spcBef>
              <a:spcAft>
                <a:spcPct val="50000"/>
              </a:spcAft>
              <a:buClr>
                <a:srgbClr val="333333"/>
              </a:buClr>
              <a:buChar char="-"/>
              <a:defRPr sz="1200">
                <a:solidFill>
                  <a:srgbClr val="000000"/>
                </a:solidFill>
                <a:latin typeface="+mn-lt"/>
                <a:cs typeface="+mn-cs"/>
              </a:defRPr>
            </a:lvl9pPr>
          </a:lstStyle>
          <a:p>
            <a:pPr eaLnBrk="1" hangingPunct="1"/>
            <a:r>
              <a:rPr lang="en-GB" kern="0" dirty="0" smtClean="0"/>
              <a:t>EBITDA Interest Cover (times)</a:t>
            </a:r>
            <a:r>
              <a:rPr lang="en-GB" baseline="30000" dirty="0" smtClean="0"/>
              <a:t> </a:t>
            </a:r>
            <a:endParaRPr lang="en-GB" kern="0" dirty="0" smtClean="0"/>
          </a:p>
        </p:txBody>
      </p:sp>
      <p:sp>
        <p:nvSpPr>
          <p:cNvPr id="14" name="Rectangle 4"/>
          <p:cNvSpPr txBox="1">
            <a:spLocks noChangeArrowheads="1"/>
          </p:cNvSpPr>
          <p:nvPr/>
        </p:nvSpPr>
        <p:spPr bwMode="auto">
          <a:xfrm>
            <a:off x="377991" y="1261050"/>
            <a:ext cx="3851275" cy="368300"/>
          </a:xfrm>
          <a:prstGeom prst="rect">
            <a:avLst/>
          </a:prstGeom>
          <a:noFill/>
          <a:ln w="9525">
            <a:noFill/>
            <a:miter lim="800000"/>
            <a:headEnd/>
            <a:tailEnd/>
          </a:ln>
        </p:spPr>
        <p:txBody>
          <a:bodyPr vert="horz" wrap="square" lIns="0" tIns="44489" rIns="88977" bIns="44489" numCol="1" anchor="t" anchorCtr="0" compatLnSpc="1">
            <a:prstTxWarp prst="textNoShape">
              <a:avLst/>
            </a:prstTxWarp>
          </a:bodyPr>
          <a:lstStyle>
            <a:lvl1pPr algn="l" defTabSz="889000" rtl="0" eaLnBrk="0" fontAlgn="base" hangingPunct="0">
              <a:spcBef>
                <a:spcPct val="0"/>
              </a:spcBef>
              <a:spcAft>
                <a:spcPts val="1800"/>
              </a:spcAft>
              <a:buClr>
                <a:schemeClr val="bg2"/>
              </a:buClr>
              <a:buSzPct val="100000"/>
              <a:buFont typeface="Arial" charset="0"/>
              <a:defRPr sz="1600" b="1">
                <a:solidFill>
                  <a:schemeClr val="accent1"/>
                </a:solidFill>
                <a:latin typeface="+mn-lt"/>
                <a:ea typeface="+mn-ea"/>
                <a:cs typeface="+mn-cs"/>
              </a:defRPr>
            </a:lvl1pPr>
            <a:lvl2pPr marL="215900" indent="-214313" algn="l" defTabSz="889000" rtl="0" eaLnBrk="0" fontAlgn="base" hangingPunct="0">
              <a:spcBef>
                <a:spcPct val="0"/>
              </a:spcBef>
              <a:spcAft>
                <a:spcPct val="50000"/>
              </a:spcAft>
              <a:buClr>
                <a:schemeClr val="accent2"/>
              </a:buClr>
              <a:buFont typeface="Arial" charset="0"/>
              <a:buChar char="●"/>
              <a:defRPr sz="1500">
                <a:solidFill>
                  <a:schemeClr val="tx1"/>
                </a:solidFill>
                <a:latin typeface="+mn-lt"/>
                <a:cs typeface="+mn-cs"/>
              </a:defRPr>
            </a:lvl2pPr>
            <a:lvl3pPr marL="506413" indent="-217488" algn="l" defTabSz="889000" rtl="0" eaLnBrk="0" fontAlgn="base" hangingPunct="0">
              <a:spcBef>
                <a:spcPct val="0"/>
              </a:spcBef>
              <a:spcAft>
                <a:spcPct val="50000"/>
              </a:spcAft>
              <a:buClr>
                <a:srgbClr val="333333"/>
              </a:buClr>
              <a:buChar char="–"/>
              <a:defRPr sz="1200">
                <a:solidFill>
                  <a:schemeClr val="accent1"/>
                </a:solidFill>
                <a:latin typeface="+mn-lt"/>
                <a:cs typeface="+mn-cs"/>
              </a:defRPr>
            </a:lvl3pPr>
            <a:lvl4pPr marL="796925" indent="-179388" algn="l" defTabSz="889000" rtl="0" eaLnBrk="0" fontAlgn="base" hangingPunct="0">
              <a:spcBef>
                <a:spcPct val="0"/>
              </a:spcBef>
              <a:spcAft>
                <a:spcPct val="50000"/>
              </a:spcAft>
              <a:buClr>
                <a:srgbClr val="333333"/>
              </a:buClr>
              <a:buFont typeface="Wingdings" pitchFamily="2" charset="2"/>
              <a:buChar char="§"/>
              <a:defRPr sz="1200">
                <a:solidFill>
                  <a:schemeClr val="accent1"/>
                </a:solidFill>
                <a:latin typeface="+mn-lt"/>
                <a:cs typeface="+mn-cs"/>
              </a:defRPr>
            </a:lvl4pPr>
            <a:lvl5pPr marL="1082675" indent="-153988" algn="l" defTabSz="889000" rtl="0" eaLnBrk="0" fontAlgn="base" hangingPunct="0">
              <a:spcBef>
                <a:spcPct val="0"/>
              </a:spcBef>
              <a:spcAft>
                <a:spcPct val="50000"/>
              </a:spcAft>
              <a:buClr>
                <a:srgbClr val="333333"/>
              </a:buClr>
              <a:buChar char="-"/>
              <a:defRPr sz="1200">
                <a:solidFill>
                  <a:schemeClr val="accent1"/>
                </a:solidFill>
                <a:latin typeface="+mn-lt"/>
                <a:cs typeface="+mn-cs"/>
              </a:defRPr>
            </a:lvl5pPr>
            <a:lvl6pPr marL="1539875" indent="-153988" algn="l" defTabSz="889000" rtl="0" fontAlgn="base">
              <a:spcBef>
                <a:spcPct val="0"/>
              </a:spcBef>
              <a:spcAft>
                <a:spcPct val="50000"/>
              </a:spcAft>
              <a:buClr>
                <a:srgbClr val="333333"/>
              </a:buClr>
              <a:buChar char="-"/>
              <a:defRPr sz="1200">
                <a:solidFill>
                  <a:srgbClr val="000000"/>
                </a:solidFill>
                <a:latin typeface="+mn-lt"/>
                <a:cs typeface="+mn-cs"/>
              </a:defRPr>
            </a:lvl6pPr>
            <a:lvl7pPr marL="1997075" indent="-153988" algn="l" defTabSz="889000" rtl="0" fontAlgn="base">
              <a:spcBef>
                <a:spcPct val="0"/>
              </a:spcBef>
              <a:spcAft>
                <a:spcPct val="50000"/>
              </a:spcAft>
              <a:buClr>
                <a:srgbClr val="333333"/>
              </a:buClr>
              <a:buChar char="-"/>
              <a:defRPr sz="1200">
                <a:solidFill>
                  <a:srgbClr val="000000"/>
                </a:solidFill>
                <a:latin typeface="+mn-lt"/>
                <a:cs typeface="+mn-cs"/>
              </a:defRPr>
            </a:lvl7pPr>
            <a:lvl8pPr marL="2454275" indent="-153988" algn="l" defTabSz="889000" rtl="0" fontAlgn="base">
              <a:spcBef>
                <a:spcPct val="0"/>
              </a:spcBef>
              <a:spcAft>
                <a:spcPct val="50000"/>
              </a:spcAft>
              <a:buClr>
                <a:srgbClr val="333333"/>
              </a:buClr>
              <a:buChar char="-"/>
              <a:defRPr sz="1200">
                <a:solidFill>
                  <a:srgbClr val="000000"/>
                </a:solidFill>
                <a:latin typeface="+mn-lt"/>
                <a:cs typeface="+mn-cs"/>
              </a:defRPr>
            </a:lvl8pPr>
            <a:lvl9pPr marL="2911475" indent="-153988" algn="l" defTabSz="889000" rtl="0" fontAlgn="base">
              <a:spcBef>
                <a:spcPct val="0"/>
              </a:spcBef>
              <a:spcAft>
                <a:spcPct val="50000"/>
              </a:spcAft>
              <a:buClr>
                <a:srgbClr val="333333"/>
              </a:buClr>
              <a:buChar char="-"/>
              <a:defRPr sz="1200">
                <a:solidFill>
                  <a:srgbClr val="000000"/>
                </a:solidFill>
                <a:latin typeface="+mn-lt"/>
                <a:cs typeface="+mn-cs"/>
              </a:defRPr>
            </a:lvl9pPr>
          </a:lstStyle>
          <a:p>
            <a:pPr eaLnBrk="1" hangingPunct="1"/>
            <a:r>
              <a:rPr lang="en-GB" kern="0" dirty="0" smtClean="0"/>
              <a:t>Gearing %</a:t>
            </a:r>
          </a:p>
        </p:txBody>
      </p:sp>
      <p:sp>
        <p:nvSpPr>
          <p:cNvPr id="15" name="Rectangle 13"/>
          <p:cNvSpPr>
            <a:spLocks noChangeArrowheads="1"/>
          </p:cNvSpPr>
          <p:nvPr/>
        </p:nvSpPr>
        <p:spPr bwMode="auto">
          <a:xfrm>
            <a:off x="360652" y="1568471"/>
            <a:ext cx="3851275" cy="42863"/>
          </a:xfrm>
          <a:prstGeom prst="rect">
            <a:avLst/>
          </a:prstGeom>
          <a:gradFill rotWithShape="0">
            <a:gsLst>
              <a:gs pos="0">
                <a:srgbClr val="110352"/>
              </a:gs>
              <a:gs pos="12000">
                <a:srgbClr val="110352"/>
              </a:gs>
              <a:gs pos="100000">
                <a:srgbClr val="00B2EF"/>
              </a:gs>
            </a:gsLst>
            <a:lin ang="1800000"/>
          </a:gradFill>
          <a:ln w="9525">
            <a:noFill/>
            <a:miter lim="800000"/>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dirty="0">
              <a:ea typeface="ヒラギノ角ゴ Pro W3"/>
              <a:cs typeface="ヒラギノ角ゴ Pro W3"/>
            </a:endParaRPr>
          </a:p>
        </p:txBody>
      </p:sp>
      <p:sp>
        <p:nvSpPr>
          <p:cNvPr id="16" name="Rectangle 13"/>
          <p:cNvSpPr>
            <a:spLocks noChangeArrowheads="1"/>
          </p:cNvSpPr>
          <p:nvPr/>
        </p:nvSpPr>
        <p:spPr bwMode="auto">
          <a:xfrm>
            <a:off x="4720977" y="1572890"/>
            <a:ext cx="3851275" cy="42863"/>
          </a:xfrm>
          <a:prstGeom prst="rect">
            <a:avLst/>
          </a:prstGeom>
          <a:gradFill rotWithShape="0">
            <a:gsLst>
              <a:gs pos="0">
                <a:srgbClr val="110352"/>
              </a:gs>
              <a:gs pos="12000">
                <a:srgbClr val="110352"/>
              </a:gs>
              <a:gs pos="100000">
                <a:srgbClr val="00B2EF"/>
              </a:gs>
            </a:gsLst>
            <a:lin ang="1800000"/>
          </a:gradFill>
          <a:ln w="9525">
            <a:noFill/>
            <a:miter lim="800000"/>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dirty="0">
              <a:ea typeface="ヒラギノ角ゴ Pro W3"/>
              <a:cs typeface="ヒラギノ角ゴ Pro W3"/>
            </a:endParaRPr>
          </a:p>
        </p:txBody>
      </p:sp>
      <p:pic>
        <p:nvPicPr>
          <p:cNvPr id="6" name="Picture 5"/>
          <p:cNvPicPr>
            <a:picLocks/>
          </p:cNvPicPr>
          <p:nvPr/>
        </p:nvPicPr>
        <p:blipFill>
          <a:blip r:embed="rId4"/>
          <a:stretch>
            <a:fillRect/>
          </a:stretch>
        </p:blipFill>
        <p:spPr>
          <a:xfrm>
            <a:off x="4691453" y="1829006"/>
            <a:ext cx="3873578" cy="1113600"/>
          </a:xfrm>
          <a:prstGeom prst="rect">
            <a:avLst/>
          </a:prstGeom>
        </p:spPr>
      </p:pic>
      <p:pic>
        <p:nvPicPr>
          <p:cNvPr id="2" name="Picture 1"/>
          <p:cNvPicPr>
            <a:picLocks/>
          </p:cNvPicPr>
          <p:nvPr/>
        </p:nvPicPr>
        <p:blipFill>
          <a:blip r:embed="rId5"/>
          <a:stretch>
            <a:fillRect/>
          </a:stretch>
        </p:blipFill>
        <p:spPr>
          <a:xfrm>
            <a:off x="388877" y="3661332"/>
            <a:ext cx="4006095" cy="1920000"/>
          </a:xfrm>
          <a:prstGeom prst="rect">
            <a:avLst/>
          </a:prstGeom>
        </p:spPr>
      </p:pic>
      <p:pic>
        <p:nvPicPr>
          <p:cNvPr id="4" name="Picture 3"/>
          <p:cNvPicPr>
            <a:picLocks/>
          </p:cNvPicPr>
          <p:nvPr/>
        </p:nvPicPr>
        <p:blipFill>
          <a:blip r:embed="rId6"/>
          <a:stretch>
            <a:fillRect/>
          </a:stretch>
        </p:blipFill>
        <p:spPr>
          <a:xfrm>
            <a:off x="4577524" y="3826464"/>
            <a:ext cx="4101435" cy="1752000"/>
          </a:xfrm>
          <a:prstGeom prst="rect">
            <a:avLst/>
          </a:prstGeom>
        </p:spPr>
      </p:pic>
    </p:spTree>
    <p:extLst>
      <p:ext uri="{BB962C8B-B14F-4D97-AF65-F5344CB8AC3E}">
        <p14:creationId xmlns:p14="http://schemas.microsoft.com/office/powerpoint/2010/main" val="306384392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4"/>
          <p:cNvSpPr>
            <a:spLocks noGrp="1" noChangeArrowheads="1"/>
          </p:cNvSpPr>
          <p:nvPr>
            <p:ph type="ctrTitle" sz="quarter" idx="4294967295"/>
          </p:nvPr>
        </p:nvSpPr>
        <p:spPr>
          <a:xfrm>
            <a:off x="1716088" y="2506663"/>
            <a:ext cx="6605587" cy="620712"/>
          </a:xfrm>
        </p:spPr>
        <p:txBody>
          <a:bodyPr bIns="0"/>
          <a:lstStyle/>
          <a:p>
            <a:pPr eaLnBrk="1" hangingPunct="1"/>
            <a:r>
              <a:rPr lang="en-GB" sz="3200" dirty="0" smtClean="0"/>
              <a:t>Business Review</a:t>
            </a:r>
          </a:p>
        </p:txBody>
      </p:sp>
    </p:spTree>
    <p:extLst>
      <p:ext uri="{BB962C8B-B14F-4D97-AF65-F5344CB8AC3E}">
        <p14:creationId xmlns:p14="http://schemas.microsoft.com/office/powerpoint/2010/main" val="4222586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p:cNvPicPr>
          <p:nvPr/>
        </p:nvPicPr>
        <p:blipFill>
          <a:blip r:embed="rId3"/>
          <a:stretch>
            <a:fillRect/>
          </a:stretch>
        </p:blipFill>
        <p:spPr>
          <a:xfrm>
            <a:off x="418684" y="4175739"/>
            <a:ext cx="4192578" cy="1905480"/>
          </a:xfrm>
          <a:prstGeom prst="rect">
            <a:avLst/>
          </a:prstGeom>
        </p:spPr>
      </p:pic>
      <p:sp>
        <p:nvSpPr>
          <p:cNvPr id="44033" name="Rectangle 2"/>
          <p:cNvSpPr>
            <a:spLocks noGrp="1" noChangeArrowheads="1"/>
          </p:cNvSpPr>
          <p:nvPr>
            <p:ph type="title" idx="4294967295"/>
          </p:nvPr>
        </p:nvSpPr>
        <p:spPr>
          <a:xfrm>
            <a:off x="358775" y="465233"/>
            <a:ext cx="6959600" cy="536575"/>
          </a:xfrm>
        </p:spPr>
        <p:txBody>
          <a:bodyPr/>
          <a:lstStyle/>
          <a:p>
            <a:pPr eaLnBrk="1" hangingPunct="1"/>
            <a:r>
              <a:rPr lang="en-US" dirty="0"/>
              <a:t>Macro Environment</a:t>
            </a:r>
          </a:p>
        </p:txBody>
      </p:sp>
      <p:sp>
        <p:nvSpPr>
          <p:cNvPr id="44042" name="Text Box 7"/>
          <p:cNvSpPr txBox="1">
            <a:spLocks noChangeArrowheads="1"/>
          </p:cNvSpPr>
          <p:nvPr/>
        </p:nvSpPr>
        <p:spPr bwMode="auto">
          <a:xfrm>
            <a:off x="566737" y="6018453"/>
            <a:ext cx="3101975" cy="214312"/>
          </a:xfrm>
          <a:prstGeom prst="rect">
            <a:avLst/>
          </a:prstGeom>
          <a:noFill/>
          <a:ln w="9525">
            <a:noFill/>
            <a:miter lim="800000"/>
            <a:headEnd/>
            <a:tailEnd/>
          </a:ln>
        </p:spPr>
        <p:txBody>
          <a:bodyPr lIns="0">
            <a:spAutoFit/>
          </a:bodyPr>
          <a:lstStyle/>
          <a:p>
            <a:pPr>
              <a:spcBef>
                <a:spcPct val="50000"/>
              </a:spcBef>
            </a:pPr>
            <a:r>
              <a:rPr lang="en-IE" sz="800" b="0" i="1" dirty="0">
                <a:solidFill>
                  <a:srgbClr val="467BBD"/>
                </a:solidFill>
              </a:rPr>
              <a:t>Source: Eirgrid</a:t>
            </a:r>
            <a:endParaRPr lang="en-GB" sz="800" b="0" i="1" dirty="0">
              <a:solidFill>
                <a:srgbClr val="467BBD"/>
              </a:solidFill>
            </a:endParaRPr>
          </a:p>
        </p:txBody>
      </p:sp>
      <p:sp>
        <p:nvSpPr>
          <p:cNvPr id="44050" name="Text Box 7"/>
          <p:cNvSpPr txBox="1">
            <a:spLocks noChangeArrowheads="1"/>
          </p:cNvSpPr>
          <p:nvPr/>
        </p:nvSpPr>
        <p:spPr bwMode="auto">
          <a:xfrm>
            <a:off x="566737" y="3478320"/>
            <a:ext cx="3101975" cy="214313"/>
          </a:xfrm>
          <a:prstGeom prst="rect">
            <a:avLst/>
          </a:prstGeom>
          <a:noFill/>
          <a:ln w="9525">
            <a:noFill/>
            <a:miter lim="800000"/>
            <a:headEnd/>
            <a:tailEnd/>
          </a:ln>
        </p:spPr>
        <p:txBody>
          <a:bodyPr lIns="0">
            <a:spAutoFit/>
          </a:bodyPr>
          <a:lstStyle/>
          <a:p>
            <a:pPr>
              <a:spcBef>
                <a:spcPct val="50000"/>
              </a:spcBef>
            </a:pPr>
            <a:r>
              <a:rPr lang="en-IE" sz="800" b="0" i="1" dirty="0">
                <a:solidFill>
                  <a:srgbClr val="467BBD"/>
                </a:solidFill>
              </a:rPr>
              <a:t>Source: CSO, Central Bank Ireland</a:t>
            </a:r>
            <a:endParaRPr lang="en-GB" sz="800" b="0" i="1" dirty="0">
              <a:solidFill>
                <a:srgbClr val="467BBD"/>
              </a:solidFill>
            </a:endParaRPr>
          </a:p>
        </p:txBody>
      </p:sp>
      <p:grpSp>
        <p:nvGrpSpPr>
          <p:cNvPr id="14" name="Group 13"/>
          <p:cNvGrpSpPr/>
          <p:nvPr/>
        </p:nvGrpSpPr>
        <p:grpSpPr>
          <a:xfrm>
            <a:off x="566737" y="1098790"/>
            <a:ext cx="4124326" cy="398463"/>
            <a:chOff x="496888" y="1276350"/>
            <a:chExt cx="3600000" cy="398463"/>
          </a:xfrm>
        </p:grpSpPr>
        <p:sp>
          <p:nvSpPr>
            <p:cNvPr id="15" name="Rectangle 3"/>
            <p:cNvSpPr>
              <a:spLocks noChangeArrowheads="1"/>
            </p:cNvSpPr>
            <p:nvPr/>
          </p:nvSpPr>
          <p:spPr bwMode="auto">
            <a:xfrm>
              <a:off x="496888" y="1276350"/>
              <a:ext cx="3600000" cy="388938"/>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a:solidFill>
                    <a:schemeClr val="accent1"/>
                  </a:solidFill>
                </a:rPr>
                <a:t>Irish GDP Growth Strong</a:t>
              </a:r>
            </a:p>
          </p:txBody>
        </p:sp>
        <p:sp>
          <p:nvSpPr>
            <p:cNvPr id="16" name="Rectangle 13"/>
            <p:cNvSpPr>
              <a:spLocks noChangeArrowheads="1"/>
            </p:cNvSpPr>
            <p:nvPr/>
          </p:nvSpPr>
          <p:spPr bwMode="auto">
            <a:xfrm>
              <a:off x="496888" y="1631950"/>
              <a:ext cx="3600000" cy="42863"/>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dirty="0">
                <a:ea typeface="ヒラギノ角ゴ Pro W3"/>
                <a:cs typeface="ヒラギノ角ゴ Pro W3"/>
              </a:endParaRPr>
            </a:p>
          </p:txBody>
        </p:sp>
      </p:grpSp>
      <p:grpSp>
        <p:nvGrpSpPr>
          <p:cNvPr id="17" name="Group 16"/>
          <p:cNvGrpSpPr/>
          <p:nvPr/>
        </p:nvGrpSpPr>
        <p:grpSpPr>
          <a:xfrm>
            <a:off x="566737" y="3745880"/>
            <a:ext cx="4124326" cy="398463"/>
            <a:chOff x="496888" y="1276350"/>
            <a:chExt cx="3600000" cy="398463"/>
          </a:xfrm>
        </p:grpSpPr>
        <p:sp>
          <p:nvSpPr>
            <p:cNvPr id="18" name="Rectangle 3"/>
            <p:cNvSpPr>
              <a:spLocks noChangeArrowheads="1"/>
            </p:cNvSpPr>
            <p:nvPr/>
          </p:nvSpPr>
          <p:spPr bwMode="auto">
            <a:xfrm>
              <a:off x="496888" y="1276350"/>
              <a:ext cx="3600000" cy="388938"/>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a:solidFill>
                    <a:schemeClr val="accent1"/>
                  </a:solidFill>
                </a:rPr>
                <a:t>SEM System Demand Growth</a:t>
              </a:r>
            </a:p>
          </p:txBody>
        </p:sp>
        <p:sp>
          <p:nvSpPr>
            <p:cNvPr id="19" name="Rectangle 13"/>
            <p:cNvSpPr>
              <a:spLocks noChangeArrowheads="1"/>
            </p:cNvSpPr>
            <p:nvPr/>
          </p:nvSpPr>
          <p:spPr bwMode="auto">
            <a:xfrm>
              <a:off x="496888" y="1631950"/>
              <a:ext cx="3600000" cy="42863"/>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dirty="0">
                <a:ea typeface="ヒラギノ角ゴ Pro W3"/>
                <a:cs typeface="ヒラギノ角ゴ Pro W3"/>
              </a:endParaRPr>
            </a:p>
          </p:txBody>
        </p:sp>
      </p:grpSp>
      <p:grpSp>
        <p:nvGrpSpPr>
          <p:cNvPr id="20" name="Group 19"/>
          <p:cNvGrpSpPr/>
          <p:nvPr/>
        </p:nvGrpSpPr>
        <p:grpSpPr>
          <a:xfrm>
            <a:off x="5024846" y="1098790"/>
            <a:ext cx="3604804" cy="398463"/>
            <a:chOff x="496888" y="1276350"/>
            <a:chExt cx="3600000" cy="398463"/>
          </a:xfrm>
        </p:grpSpPr>
        <p:sp>
          <p:nvSpPr>
            <p:cNvPr id="21" name="Rectangle 3"/>
            <p:cNvSpPr>
              <a:spLocks noChangeArrowheads="1"/>
            </p:cNvSpPr>
            <p:nvPr/>
          </p:nvSpPr>
          <p:spPr bwMode="auto">
            <a:xfrm>
              <a:off x="496888" y="1276350"/>
              <a:ext cx="3600000" cy="388938"/>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a:solidFill>
                    <a:schemeClr val="accent1"/>
                  </a:solidFill>
                </a:rPr>
                <a:t>Ireland</a:t>
              </a:r>
            </a:p>
          </p:txBody>
        </p:sp>
        <p:sp>
          <p:nvSpPr>
            <p:cNvPr id="22" name="Rectangle 13"/>
            <p:cNvSpPr>
              <a:spLocks noChangeArrowheads="1"/>
            </p:cNvSpPr>
            <p:nvPr/>
          </p:nvSpPr>
          <p:spPr bwMode="auto">
            <a:xfrm>
              <a:off x="496888" y="1631950"/>
              <a:ext cx="3600000" cy="42863"/>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dirty="0">
                <a:ea typeface="ヒラギノ角ゴ Pro W3"/>
                <a:cs typeface="ヒラギノ角ゴ Pro W3"/>
              </a:endParaRPr>
            </a:p>
          </p:txBody>
        </p:sp>
      </p:grpSp>
      <p:sp>
        <p:nvSpPr>
          <p:cNvPr id="23" name="Rectangle 28"/>
          <p:cNvSpPr>
            <a:spLocks noChangeArrowheads="1"/>
          </p:cNvSpPr>
          <p:nvPr/>
        </p:nvSpPr>
        <p:spPr bwMode="auto">
          <a:xfrm>
            <a:off x="5024846" y="1535208"/>
            <a:ext cx="3727268" cy="2139670"/>
          </a:xfrm>
          <a:prstGeom prst="rect">
            <a:avLst/>
          </a:prstGeom>
          <a:noFill/>
          <a:ln w="9525">
            <a:noFill/>
            <a:miter lim="800000"/>
            <a:headEnd/>
            <a:tailEnd/>
          </a:ln>
        </p:spPr>
        <p:txBody>
          <a:bodyPr lIns="0" tIns="44489" rIns="88977" bIns="44489"/>
          <a:lstStyle/>
          <a:p>
            <a:pPr marL="266700" lvl="1" indent="-265113" defTabSz="889000">
              <a:spcBef>
                <a:spcPts val="800"/>
              </a:spcBef>
              <a:spcAft>
                <a:spcPts val="0"/>
              </a:spcAft>
              <a:buClr>
                <a:srgbClr val="009FDF"/>
              </a:buClr>
              <a:buFont typeface="Arial" charset="0"/>
              <a:buChar char="●"/>
            </a:pPr>
            <a:r>
              <a:rPr lang="en-IE" sz="1500" b="0" dirty="0">
                <a:solidFill>
                  <a:srgbClr val="2E527E"/>
                </a:solidFill>
              </a:rPr>
              <a:t>S</a:t>
            </a:r>
            <a:r>
              <a:rPr lang="en-IE" sz="1500" b="0" dirty="0" smtClean="0">
                <a:solidFill>
                  <a:srgbClr val="2E527E"/>
                </a:solidFill>
              </a:rPr>
              <a:t>trong </a:t>
            </a:r>
            <a:r>
              <a:rPr lang="en-IE" sz="1500" b="0" dirty="0">
                <a:solidFill>
                  <a:srgbClr val="2E527E"/>
                </a:solidFill>
              </a:rPr>
              <a:t>economic growth </a:t>
            </a:r>
          </a:p>
          <a:p>
            <a:pPr marL="266700" lvl="1" indent="-265113" defTabSz="889000">
              <a:spcBef>
                <a:spcPts val="800"/>
              </a:spcBef>
              <a:spcAft>
                <a:spcPts val="0"/>
              </a:spcAft>
              <a:buClr>
                <a:srgbClr val="009FDF"/>
              </a:buClr>
              <a:buFont typeface="Arial" charset="0"/>
              <a:buChar char="●"/>
            </a:pPr>
            <a:r>
              <a:rPr lang="en-IE" sz="1500" b="0" dirty="0">
                <a:solidFill>
                  <a:srgbClr val="2E527E"/>
                </a:solidFill>
              </a:rPr>
              <a:t>Forecast GDP 2016: </a:t>
            </a:r>
            <a:r>
              <a:rPr lang="en-IE" sz="1500" b="0" dirty="0" smtClean="0">
                <a:solidFill>
                  <a:srgbClr val="2E527E"/>
                </a:solidFill>
              </a:rPr>
              <a:t>6.6</a:t>
            </a:r>
            <a:r>
              <a:rPr lang="en-IE" sz="1500" b="0" dirty="0" smtClean="0">
                <a:solidFill>
                  <a:srgbClr val="2E527E"/>
                </a:solidFill>
              </a:rPr>
              <a:t>% 2017F: </a:t>
            </a:r>
            <a:r>
              <a:rPr lang="en-IE" sz="1500" b="0" dirty="0" smtClean="0">
                <a:solidFill>
                  <a:srgbClr val="2E527E"/>
                </a:solidFill>
              </a:rPr>
              <a:t>3.3% </a:t>
            </a:r>
            <a:endParaRPr lang="en-IE" sz="1500" b="0" dirty="0">
              <a:solidFill>
                <a:srgbClr val="2E527E"/>
              </a:solidFill>
            </a:endParaRPr>
          </a:p>
          <a:p>
            <a:pPr marL="266700" lvl="1" indent="-265113" defTabSz="889000">
              <a:spcBef>
                <a:spcPts val="800"/>
              </a:spcBef>
              <a:spcAft>
                <a:spcPts val="0"/>
              </a:spcAft>
              <a:buClr>
                <a:srgbClr val="009FDF"/>
              </a:buClr>
              <a:buFont typeface="Arial" charset="0"/>
              <a:buChar char="●"/>
            </a:pPr>
            <a:r>
              <a:rPr lang="en-IE" sz="1500" b="0" dirty="0">
                <a:solidFill>
                  <a:srgbClr val="2E527E"/>
                </a:solidFill>
              </a:rPr>
              <a:t>Broad based growth</a:t>
            </a:r>
          </a:p>
          <a:p>
            <a:pPr marL="266700" lvl="1" indent="-265113" defTabSz="889000">
              <a:spcBef>
                <a:spcPts val="800"/>
              </a:spcBef>
              <a:spcAft>
                <a:spcPts val="0"/>
              </a:spcAft>
              <a:buClr>
                <a:srgbClr val="009FDF"/>
              </a:buClr>
              <a:buFont typeface="Arial" charset="0"/>
              <a:buChar char="●"/>
            </a:pPr>
            <a:r>
              <a:rPr lang="en-IE" sz="1500" b="0" dirty="0">
                <a:solidFill>
                  <a:srgbClr val="2E527E"/>
                </a:solidFill>
              </a:rPr>
              <a:t>Irish sovereign rating strengthened</a:t>
            </a:r>
          </a:p>
          <a:p>
            <a:pPr marL="541338" lvl="2" indent="-274638" defTabSz="889000">
              <a:spcBef>
                <a:spcPts val="400"/>
              </a:spcBef>
              <a:spcAft>
                <a:spcPts val="0"/>
              </a:spcAft>
              <a:buClr>
                <a:srgbClr val="009FDF"/>
              </a:buClr>
              <a:buFont typeface="Symbol" panose="05050102010706020507" pitchFamily="18" charset="2"/>
              <a:buChar char="-"/>
            </a:pPr>
            <a:r>
              <a:rPr lang="en-IE" sz="1300" b="0" dirty="0">
                <a:solidFill>
                  <a:srgbClr val="2E527E"/>
                </a:solidFill>
              </a:rPr>
              <a:t>A+ Stable (S&amp;P) / A Stable (Fitch) / A3 Positive (Moody’s)</a:t>
            </a:r>
          </a:p>
          <a:p>
            <a:pPr marL="266700" lvl="1" indent="-265113" defTabSz="889000">
              <a:spcBef>
                <a:spcPts val="800"/>
              </a:spcBef>
              <a:spcAft>
                <a:spcPts val="0"/>
              </a:spcAft>
              <a:buClr>
                <a:srgbClr val="009FDF"/>
              </a:buClr>
              <a:buFont typeface="Arial" charset="0"/>
              <a:buChar char="●"/>
            </a:pPr>
            <a:r>
              <a:rPr lang="en-IE" sz="1500" b="0" dirty="0">
                <a:solidFill>
                  <a:srgbClr val="2E527E"/>
                </a:solidFill>
              </a:rPr>
              <a:t>SEM Electricity demand growth </a:t>
            </a:r>
          </a:p>
        </p:txBody>
      </p:sp>
      <p:grpSp>
        <p:nvGrpSpPr>
          <p:cNvPr id="24" name="Group 23"/>
          <p:cNvGrpSpPr/>
          <p:nvPr/>
        </p:nvGrpSpPr>
        <p:grpSpPr>
          <a:xfrm>
            <a:off x="5024846" y="3745880"/>
            <a:ext cx="3604804" cy="398463"/>
            <a:chOff x="496888" y="1276350"/>
            <a:chExt cx="3600000" cy="398463"/>
          </a:xfrm>
        </p:grpSpPr>
        <p:sp>
          <p:nvSpPr>
            <p:cNvPr id="25" name="Rectangle 3"/>
            <p:cNvSpPr>
              <a:spLocks noChangeArrowheads="1"/>
            </p:cNvSpPr>
            <p:nvPr/>
          </p:nvSpPr>
          <p:spPr bwMode="auto">
            <a:xfrm>
              <a:off x="496888" y="1276350"/>
              <a:ext cx="3600000" cy="388938"/>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a:solidFill>
                    <a:schemeClr val="accent1"/>
                  </a:solidFill>
                </a:rPr>
                <a:t>UK</a:t>
              </a:r>
            </a:p>
          </p:txBody>
        </p:sp>
        <p:sp>
          <p:nvSpPr>
            <p:cNvPr id="26" name="Rectangle 13"/>
            <p:cNvSpPr>
              <a:spLocks noChangeArrowheads="1"/>
            </p:cNvSpPr>
            <p:nvPr/>
          </p:nvSpPr>
          <p:spPr bwMode="auto">
            <a:xfrm>
              <a:off x="496888" y="1631950"/>
              <a:ext cx="3600000" cy="42863"/>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dirty="0">
                <a:ea typeface="ヒラギノ角ゴ Pro W3"/>
                <a:cs typeface="ヒラギノ角ゴ Pro W3"/>
              </a:endParaRPr>
            </a:p>
          </p:txBody>
        </p:sp>
      </p:grpSp>
      <p:sp>
        <p:nvSpPr>
          <p:cNvPr id="27" name="Rectangle 28"/>
          <p:cNvSpPr>
            <a:spLocks noChangeArrowheads="1"/>
          </p:cNvSpPr>
          <p:nvPr/>
        </p:nvSpPr>
        <p:spPr bwMode="auto">
          <a:xfrm>
            <a:off x="5024846" y="4180750"/>
            <a:ext cx="3604804" cy="2139670"/>
          </a:xfrm>
          <a:prstGeom prst="rect">
            <a:avLst/>
          </a:prstGeom>
          <a:noFill/>
          <a:ln w="9525">
            <a:noFill/>
            <a:miter lim="800000"/>
            <a:headEnd/>
            <a:tailEnd/>
          </a:ln>
        </p:spPr>
        <p:txBody>
          <a:bodyPr lIns="0" tIns="44489" rIns="88977" bIns="44489"/>
          <a:lstStyle/>
          <a:p>
            <a:pPr marL="266700" lvl="1" indent="-265113" defTabSz="889000">
              <a:spcBef>
                <a:spcPts val="800"/>
              </a:spcBef>
              <a:spcAft>
                <a:spcPts val="0"/>
              </a:spcAft>
              <a:buClr>
                <a:srgbClr val="009FDF"/>
              </a:buClr>
              <a:buFont typeface="Arial" charset="0"/>
              <a:buChar char="●"/>
            </a:pPr>
            <a:r>
              <a:rPr lang="en-US" sz="1500" b="0" dirty="0" err="1">
                <a:solidFill>
                  <a:srgbClr val="2E527E"/>
                </a:solidFill>
              </a:rPr>
              <a:t>Brexit</a:t>
            </a:r>
            <a:r>
              <a:rPr lang="en-US" sz="1500" b="0" dirty="0">
                <a:solidFill>
                  <a:srgbClr val="2E527E"/>
                </a:solidFill>
              </a:rPr>
              <a:t>. Prudent financial management protecting ESB’s Credit metrics. Ongoing review</a:t>
            </a:r>
          </a:p>
          <a:p>
            <a:pPr marL="266700" lvl="1" indent="-265113" defTabSz="889000">
              <a:spcBef>
                <a:spcPts val="800"/>
              </a:spcBef>
              <a:spcAft>
                <a:spcPts val="0"/>
              </a:spcAft>
              <a:buClr>
                <a:srgbClr val="009FDF"/>
              </a:buClr>
              <a:buFont typeface="Arial" charset="0"/>
              <a:buChar char="●"/>
            </a:pPr>
            <a:r>
              <a:rPr lang="en-US" sz="1500" b="0" dirty="0">
                <a:solidFill>
                  <a:srgbClr val="2E527E"/>
                </a:solidFill>
              </a:rPr>
              <a:t>UK Electricity. </a:t>
            </a:r>
            <a:r>
              <a:rPr lang="en-US" sz="1500" b="0" dirty="0" smtClean="0">
                <a:solidFill>
                  <a:srgbClr val="2E527E"/>
                </a:solidFill>
              </a:rPr>
              <a:t>Tight </a:t>
            </a:r>
            <a:r>
              <a:rPr lang="en-US" sz="1500" b="0" dirty="0">
                <a:solidFill>
                  <a:srgbClr val="2E527E"/>
                </a:solidFill>
              </a:rPr>
              <a:t>Capacity Reserve Margins</a:t>
            </a:r>
          </a:p>
        </p:txBody>
      </p:sp>
      <p:pic>
        <p:nvPicPr>
          <p:cNvPr id="5" name="Picture 4"/>
          <p:cNvPicPr>
            <a:picLocks/>
          </p:cNvPicPr>
          <p:nvPr/>
        </p:nvPicPr>
        <p:blipFill>
          <a:blip r:embed="rId4"/>
          <a:stretch>
            <a:fillRect/>
          </a:stretch>
        </p:blipFill>
        <p:spPr>
          <a:xfrm>
            <a:off x="435121" y="1535208"/>
            <a:ext cx="4422834" cy="2262000"/>
          </a:xfrm>
          <a:prstGeom prst="rect">
            <a:avLst/>
          </a:prstGeom>
        </p:spPr>
      </p:pic>
    </p:spTree>
    <p:extLst>
      <p:ext uri="{BB962C8B-B14F-4D97-AF65-F5344CB8AC3E}">
        <p14:creationId xmlns:p14="http://schemas.microsoft.com/office/powerpoint/2010/main" val="5659268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a:blip r:embed="rId3"/>
          <a:stretch>
            <a:fillRect/>
          </a:stretch>
        </p:blipFill>
        <p:spPr>
          <a:xfrm>
            <a:off x="4857102" y="4037151"/>
            <a:ext cx="3577363" cy="1996800"/>
          </a:xfrm>
          <a:prstGeom prst="rect">
            <a:avLst/>
          </a:prstGeom>
        </p:spPr>
      </p:pic>
      <p:pic>
        <p:nvPicPr>
          <p:cNvPr id="15" name="Picture 14"/>
          <p:cNvPicPr>
            <a:picLocks/>
          </p:cNvPicPr>
          <p:nvPr/>
        </p:nvPicPr>
        <p:blipFill>
          <a:blip r:embed="rId4"/>
          <a:stretch>
            <a:fillRect/>
          </a:stretch>
        </p:blipFill>
        <p:spPr>
          <a:xfrm>
            <a:off x="4781550" y="1646354"/>
            <a:ext cx="3540186" cy="2116800"/>
          </a:xfrm>
          <a:prstGeom prst="rect">
            <a:avLst/>
          </a:prstGeom>
        </p:spPr>
      </p:pic>
      <p:sp>
        <p:nvSpPr>
          <p:cNvPr id="43009" name="Rectangle 2"/>
          <p:cNvSpPr>
            <a:spLocks noGrp="1" noChangeArrowheads="1"/>
          </p:cNvSpPr>
          <p:nvPr>
            <p:ph type="title" idx="4294967295"/>
          </p:nvPr>
        </p:nvSpPr>
        <p:spPr>
          <a:xfrm>
            <a:off x="358775" y="451972"/>
            <a:ext cx="6959600" cy="536575"/>
          </a:xfrm>
        </p:spPr>
        <p:txBody>
          <a:bodyPr/>
          <a:lstStyle/>
          <a:p>
            <a:pPr eaLnBrk="1" hangingPunct="1"/>
            <a:r>
              <a:rPr lang="en-US" dirty="0" smtClean="0"/>
              <a:t>ESB Networks</a:t>
            </a:r>
          </a:p>
        </p:txBody>
      </p:sp>
      <p:sp>
        <p:nvSpPr>
          <p:cNvPr id="43010" name="Rectangle 3"/>
          <p:cNvSpPr>
            <a:spLocks noGrp="1" noChangeArrowheads="1"/>
          </p:cNvSpPr>
          <p:nvPr>
            <p:ph sz="quarter" idx="4294967295"/>
          </p:nvPr>
        </p:nvSpPr>
        <p:spPr>
          <a:xfrm>
            <a:off x="496888" y="1285875"/>
            <a:ext cx="4075112" cy="4803775"/>
          </a:xfrm>
        </p:spPr>
        <p:txBody>
          <a:bodyPr/>
          <a:lstStyle/>
          <a:p>
            <a:pPr eaLnBrk="1" hangingPunct="1"/>
            <a:r>
              <a:rPr lang="en-GB" dirty="0" smtClean="0"/>
              <a:t>Highlights</a:t>
            </a:r>
          </a:p>
          <a:p>
            <a:pPr lvl="1" eaLnBrk="1" hangingPunct="1">
              <a:spcAft>
                <a:spcPct val="75000"/>
              </a:spcAft>
            </a:pPr>
            <a:r>
              <a:rPr lang="en-IE" dirty="0" smtClean="0">
                <a:solidFill>
                  <a:srgbClr val="2E527E"/>
                </a:solidFill>
              </a:rPr>
              <a:t>~50% of Group EBITDA &amp; assets</a:t>
            </a:r>
          </a:p>
          <a:p>
            <a:pPr lvl="1" eaLnBrk="1" hangingPunct="1">
              <a:spcAft>
                <a:spcPct val="75000"/>
              </a:spcAft>
            </a:pPr>
            <a:r>
              <a:rPr lang="en-IE" dirty="0">
                <a:solidFill>
                  <a:srgbClr val="2E527E"/>
                </a:solidFill>
              </a:rPr>
              <a:t>RAB </a:t>
            </a:r>
            <a:r>
              <a:rPr lang="en-IE" dirty="0" smtClean="0">
                <a:solidFill>
                  <a:schemeClr val="accent1"/>
                </a:solidFill>
              </a:rPr>
              <a:t>€7.5bn </a:t>
            </a:r>
            <a:endParaRPr lang="en-IE" dirty="0">
              <a:solidFill>
                <a:srgbClr val="2E527E"/>
              </a:solidFill>
            </a:endParaRPr>
          </a:p>
          <a:p>
            <a:pPr lvl="1" eaLnBrk="1" hangingPunct="1">
              <a:spcAft>
                <a:spcPct val="75000"/>
              </a:spcAft>
            </a:pPr>
            <a:r>
              <a:rPr lang="en-GB" dirty="0" smtClean="0">
                <a:solidFill>
                  <a:srgbClr val="2E527E"/>
                </a:solidFill>
              </a:rPr>
              <a:t>Strategy: Advanced Networks</a:t>
            </a:r>
            <a:endParaRPr lang="en-IE" dirty="0" smtClean="0">
              <a:solidFill>
                <a:srgbClr val="2E527E"/>
              </a:solidFill>
            </a:endParaRPr>
          </a:p>
          <a:p>
            <a:pPr lvl="1" eaLnBrk="1" hangingPunct="1">
              <a:spcAft>
                <a:spcPct val="75000"/>
              </a:spcAft>
            </a:pPr>
            <a:r>
              <a:rPr lang="en-IE" dirty="0" smtClean="0">
                <a:solidFill>
                  <a:srgbClr val="2E527E"/>
                </a:solidFill>
              </a:rPr>
              <a:t>PR4 (2016-2020) delivery</a:t>
            </a:r>
          </a:p>
          <a:p>
            <a:pPr lvl="1" eaLnBrk="1" hangingPunct="1">
              <a:spcAft>
                <a:spcPct val="75000"/>
              </a:spcAft>
            </a:pPr>
            <a:r>
              <a:rPr lang="en-IE" dirty="0" smtClean="0">
                <a:solidFill>
                  <a:srgbClr val="2E527E"/>
                </a:solidFill>
              </a:rPr>
              <a:t>2016 operating profit reflects increase in regulated tariffs</a:t>
            </a:r>
          </a:p>
          <a:p>
            <a:pPr lvl="1" eaLnBrk="1" hangingPunct="1">
              <a:spcAft>
                <a:spcPct val="75000"/>
              </a:spcAft>
            </a:pPr>
            <a:r>
              <a:rPr lang="en-IE" dirty="0" smtClean="0">
                <a:solidFill>
                  <a:srgbClr val="2E527E"/>
                </a:solidFill>
              </a:rPr>
              <a:t>2016 </a:t>
            </a:r>
            <a:r>
              <a:rPr lang="en-IE" dirty="0">
                <a:solidFill>
                  <a:srgbClr val="2E527E"/>
                </a:solidFill>
              </a:rPr>
              <a:t>c</a:t>
            </a:r>
            <a:r>
              <a:rPr lang="en-IE" dirty="0" smtClean="0">
                <a:solidFill>
                  <a:srgbClr val="2E527E"/>
                </a:solidFill>
              </a:rPr>
              <a:t>apex down €121m due to lower transmission and distribution asset replacement spend and PR3 close out in 2015</a:t>
            </a:r>
            <a:endParaRPr lang="en-IE" sz="1400" dirty="0">
              <a:solidFill>
                <a:srgbClr val="2E527E"/>
              </a:solidFill>
            </a:endParaRPr>
          </a:p>
          <a:p>
            <a:pPr marL="1587" lvl="1" indent="0" eaLnBrk="1" hangingPunct="1">
              <a:spcAft>
                <a:spcPct val="75000"/>
              </a:spcAft>
              <a:buNone/>
            </a:pPr>
            <a:endParaRPr lang="en-IE" sz="1400" dirty="0" smtClean="0">
              <a:solidFill>
                <a:srgbClr val="2E527E"/>
              </a:solidFill>
            </a:endParaRPr>
          </a:p>
          <a:p>
            <a:pPr lvl="1" eaLnBrk="1" hangingPunct="1">
              <a:spcAft>
                <a:spcPct val="75000"/>
              </a:spcAft>
            </a:pPr>
            <a:r>
              <a:rPr lang="en-IE" sz="1600" b="1" dirty="0" smtClean="0">
                <a:solidFill>
                  <a:srgbClr val="2E527E"/>
                </a:solidFill>
              </a:rPr>
              <a:t>2017 Focus: </a:t>
            </a:r>
            <a:r>
              <a:rPr lang="en-IE" sz="1600" dirty="0" smtClean="0">
                <a:solidFill>
                  <a:srgbClr val="2E527E"/>
                </a:solidFill>
              </a:rPr>
              <a:t>PR4 delivery</a:t>
            </a:r>
          </a:p>
        </p:txBody>
      </p:sp>
      <p:sp>
        <p:nvSpPr>
          <p:cNvPr id="43011" name="Rectangle 4"/>
          <p:cNvSpPr>
            <a:spLocks noGrp="1" noChangeArrowheads="1"/>
          </p:cNvSpPr>
          <p:nvPr>
            <p:ph sz="quarter" idx="4294967295"/>
          </p:nvPr>
        </p:nvSpPr>
        <p:spPr>
          <a:xfrm>
            <a:off x="4794250" y="1285875"/>
            <a:ext cx="3851275" cy="368300"/>
          </a:xfrm>
        </p:spPr>
        <p:txBody>
          <a:bodyPr/>
          <a:lstStyle/>
          <a:p>
            <a:pPr eaLnBrk="1" hangingPunct="1"/>
            <a:r>
              <a:rPr lang="en-GB" dirty="0" smtClean="0"/>
              <a:t>Operating Profit </a:t>
            </a:r>
            <a:r>
              <a:rPr lang="en-IE" dirty="0" smtClean="0"/>
              <a:t>(€m)</a:t>
            </a:r>
            <a:endParaRPr lang="en-GB" dirty="0" smtClean="0"/>
          </a:p>
        </p:txBody>
      </p:sp>
      <p:sp>
        <p:nvSpPr>
          <p:cNvPr id="43012" name="Content Placeholder 9"/>
          <p:cNvSpPr>
            <a:spLocks/>
          </p:cNvSpPr>
          <p:nvPr/>
        </p:nvSpPr>
        <p:spPr bwMode="auto">
          <a:xfrm>
            <a:off x="4800600" y="3641725"/>
            <a:ext cx="3844925" cy="342900"/>
          </a:xfrm>
          <a:prstGeom prst="rect">
            <a:avLst/>
          </a:prstGeom>
          <a:noFill/>
          <a:ln w="9525">
            <a:noFill/>
            <a:miter lim="800000"/>
            <a:headEnd/>
            <a:tailEnd/>
          </a:ln>
        </p:spPr>
        <p:txBody>
          <a:bodyPr vert="horz" wrap="square" lIns="0" tIns="44489" rIns="88977" bIns="44489" numCol="1" anchor="t" anchorCtr="0" compatLnSpc="1">
            <a:prstTxWarp prst="textNoShape">
              <a:avLst/>
            </a:prstTxWarp>
          </a:bodyPr>
          <a:lstStyle/>
          <a:p>
            <a:pPr defTabSz="889000">
              <a:spcAft>
                <a:spcPts val="1800"/>
              </a:spcAft>
              <a:buClr>
                <a:schemeClr val="bg2"/>
              </a:buClr>
              <a:buSzPct val="100000"/>
              <a:buFont typeface="Arial" charset="0"/>
            </a:pPr>
            <a:r>
              <a:rPr lang="en-IE" sz="1600" dirty="0">
                <a:solidFill>
                  <a:schemeClr val="accent1"/>
                </a:solidFill>
                <a:latin typeface="+mn-lt"/>
                <a:cs typeface="+mn-cs"/>
              </a:rPr>
              <a:t>Capital Expenditure (€m)</a:t>
            </a:r>
            <a:endParaRPr lang="en-GB" sz="1600" dirty="0">
              <a:solidFill>
                <a:schemeClr val="accent1"/>
              </a:solidFill>
              <a:latin typeface="+mn-lt"/>
              <a:cs typeface="+mn-cs"/>
            </a:endParaRPr>
          </a:p>
        </p:txBody>
      </p:sp>
      <p:sp>
        <p:nvSpPr>
          <p:cNvPr id="9" name="Rectangle 8"/>
          <p:cNvSpPr/>
          <p:nvPr/>
        </p:nvSpPr>
        <p:spPr bwMode="auto">
          <a:xfrm>
            <a:off x="4787900" y="3941763"/>
            <a:ext cx="3851275" cy="42862"/>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43014" name="Rectangle 13"/>
          <p:cNvSpPr>
            <a:spLocks noChangeArrowheads="1"/>
          </p:cNvSpPr>
          <p:nvPr/>
        </p:nvSpPr>
        <p:spPr bwMode="auto">
          <a:xfrm>
            <a:off x="496888" y="1631950"/>
            <a:ext cx="3960873" cy="45719"/>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a:ea typeface="ヒラギノ角ゴ Pro W3"/>
              <a:cs typeface="ヒラギノ角ゴ Pro W3"/>
            </a:endParaRPr>
          </a:p>
        </p:txBody>
      </p:sp>
      <p:sp>
        <p:nvSpPr>
          <p:cNvPr id="43015" name="Rectangle 13"/>
          <p:cNvSpPr>
            <a:spLocks noChangeArrowheads="1"/>
          </p:cNvSpPr>
          <p:nvPr/>
        </p:nvSpPr>
        <p:spPr bwMode="auto">
          <a:xfrm>
            <a:off x="4781550" y="1631950"/>
            <a:ext cx="3851275" cy="42863"/>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a:ea typeface="ヒラギノ角ゴ Pro W3"/>
              <a:cs typeface="ヒラギノ角ゴ Pro W3"/>
            </a:endParaRPr>
          </a:p>
        </p:txBody>
      </p:sp>
      <p:sp>
        <p:nvSpPr>
          <p:cNvPr id="43018" name="Line 17"/>
          <p:cNvSpPr>
            <a:spLocks noChangeShapeType="1"/>
          </p:cNvSpPr>
          <p:nvPr/>
        </p:nvSpPr>
        <p:spPr bwMode="auto">
          <a:xfrm flipV="1">
            <a:off x="5761468" y="2318216"/>
            <a:ext cx="1673476" cy="105492"/>
          </a:xfrm>
          <a:prstGeom prst="line">
            <a:avLst/>
          </a:prstGeom>
          <a:noFill/>
          <a:ln w="19050">
            <a:solidFill>
              <a:schemeClr val="accent1"/>
            </a:solidFill>
            <a:round/>
            <a:headEnd type="oval" w="med" len="med"/>
            <a:tailEnd type="oval" w="med" len="med"/>
          </a:ln>
        </p:spPr>
        <p:txBody>
          <a:bodyPr/>
          <a:lstStyle/>
          <a:p>
            <a:endParaRPr lang="en-US"/>
          </a:p>
        </p:txBody>
      </p:sp>
      <p:sp>
        <p:nvSpPr>
          <p:cNvPr id="43019" name="Text Box 44"/>
          <p:cNvSpPr txBox="1">
            <a:spLocks noChangeArrowheads="1"/>
          </p:cNvSpPr>
          <p:nvPr/>
        </p:nvSpPr>
        <p:spPr bwMode="auto">
          <a:xfrm>
            <a:off x="6226683" y="2502693"/>
            <a:ext cx="838200" cy="290513"/>
          </a:xfrm>
          <a:prstGeom prst="rect">
            <a:avLst/>
          </a:prstGeom>
          <a:noFill/>
          <a:ln w="9525">
            <a:noFill/>
            <a:miter lim="800000"/>
            <a:headEnd/>
            <a:tailEnd/>
          </a:ln>
        </p:spPr>
        <p:txBody>
          <a:bodyPr>
            <a:spAutoFit/>
          </a:bodyPr>
          <a:lstStyle/>
          <a:p>
            <a:pPr algn="ctr">
              <a:spcBef>
                <a:spcPct val="50000"/>
              </a:spcBef>
            </a:pPr>
            <a:r>
              <a:rPr lang="en-IE" sz="1300" dirty="0" smtClean="0">
                <a:solidFill>
                  <a:schemeClr val="accent1"/>
                </a:solidFill>
              </a:rPr>
              <a:t>+</a:t>
            </a:r>
            <a:r>
              <a:rPr lang="en-IE" sz="1300" dirty="0">
                <a:solidFill>
                  <a:schemeClr val="accent1"/>
                </a:solidFill>
              </a:rPr>
              <a:t>9</a:t>
            </a:r>
            <a:r>
              <a:rPr lang="en-IE" sz="1300" dirty="0" smtClean="0">
                <a:solidFill>
                  <a:schemeClr val="accent1"/>
                </a:solidFill>
              </a:rPr>
              <a:t>%</a:t>
            </a:r>
            <a:endParaRPr lang="en-GB" sz="1300" dirty="0">
              <a:solidFill>
                <a:schemeClr val="accent1"/>
              </a:solidFill>
            </a:endParaRPr>
          </a:p>
        </p:txBody>
      </p:sp>
      <p:sp>
        <p:nvSpPr>
          <p:cNvPr id="43020" name="Line 19"/>
          <p:cNvSpPr>
            <a:spLocks noChangeShapeType="1"/>
          </p:cNvSpPr>
          <p:nvPr/>
        </p:nvSpPr>
        <p:spPr bwMode="auto">
          <a:xfrm>
            <a:off x="5758543" y="4615543"/>
            <a:ext cx="1788668" cy="249727"/>
          </a:xfrm>
          <a:prstGeom prst="line">
            <a:avLst/>
          </a:prstGeom>
          <a:noFill/>
          <a:ln w="19050">
            <a:solidFill>
              <a:schemeClr val="accent1"/>
            </a:solidFill>
            <a:round/>
            <a:headEnd type="oval" w="med" len="med"/>
            <a:tailEnd type="oval" w="med" len="med"/>
          </a:ln>
        </p:spPr>
        <p:txBody>
          <a:bodyPr/>
          <a:lstStyle/>
          <a:p>
            <a:endParaRPr lang="en-US"/>
          </a:p>
        </p:txBody>
      </p:sp>
      <p:sp>
        <p:nvSpPr>
          <p:cNvPr id="43021" name="Text Box 44"/>
          <p:cNvSpPr txBox="1">
            <a:spLocks noChangeArrowheads="1"/>
          </p:cNvSpPr>
          <p:nvPr/>
        </p:nvSpPr>
        <p:spPr bwMode="auto">
          <a:xfrm>
            <a:off x="6288087" y="4909536"/>
            <a:ext cx="838200" cy="290512"/>
          </a:xfrm>
          <a:prstGeom prst="rect">
            <a:avLst/>
          </a:prstGeom>
          <a:noFill/>
          <a:ln w="9525">
            <a:noFill/>
            <a:miter lim="800000"/>
            <a:headEnd/>
            <a:tailEnd/>
          </a:ln>
        </p:spPr>
        <p:txBody>
          <a:bodyPr>
            <a:spAutoFit/>
          </a:bodyPr>
          <a:lstStyle/>
          <a:p>
            <a:pPr algn="ctr">
              <a:spcBef>
                <a:spcPct val="50000"/>
              </a:spcBef>
            </a:pPr>
            <a:r>
              <a:rPr lang="en-IE" sz="1300" dirty="0">
                <a:solidFill>
                  <a:schemeClr val="accent1"/>
                </a:solidFill>
              </a:rPr>
              <a:t>(</a:t>
            </a:r>
            <a:r>
              <a:rPr lang="en-IE" sz="1300" dirty="0" smtClean="0">
                <a:solidFill>
                  <a:schemeClr val="accent1"/>
                </a:solidFill>
              </a:rPr>
              <a:t>24%)</a:t>
            </a:r>
            <a:endParaRPr lang="en-GB" sz="1300" dirty="0">
              <a:solidFill>
                <a:schemeClr val="accent1"/>
              </a:solidFill>
            </a:endParaRPr>
          </a:p>
        </p:txBody>
      </p:sp>
    </p:spTree>
    <p:extLst>
      <p:ext uri="{BB962C8B-B14F-4D97-AF65-F5344CB8AC3E}">
        <p14:creationId xmlns:p14="http://schemas.microsoft.com/office/powerpoint/2010/main" val="267041441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p:cNvPicPr>
          <p:nvPr/>
        </p:nvPicPr>
        <p:blipFill>
          <a:blip r:embed="rId3"/>
          <a:stretch>
            <a:fillRect/>
          </a:stretch>
        </p:blipFill>
        <p:spPr>
          <a:xfrm>
            <a:off x="4765370" y="1590417"/>
            <a:ext cx="3399874" cy="1958400"/>
          </a:xfrm>
          <a:prstGeom prst="rect">
            <a:avLst/>
          </a:prstGeom>
        </p:spPr>
      </p:pic>
      <p:pic>
        <p:nvPicPr>
          <p:cNvPr id="4" name="Picture 3"/>
          <p:cNvPicPr>
            <a:picLocks/>
          </p:cNvPicPr>
          <p:nvPr/>
        </p:nvPicPr>
        <p:blipFill>
          <a:blip r:embed="rId4"/>
          <a:stretch>
            <a:fillRect/>
          </a:stretch>
        </p:blipFill>
        <p:spPr>
          <a:xfrm>
            <a:off x="5059646" y="4113675"/>
            <a:ext cx="2959989" cy="1881600"/>
          </a:xfrm>
          <a:prstGeom prst="rect">
            <a:avLst/>
          </a:prstGeom>
        </p:spPr>
      </p:pic>
      <p:sp>
        <p:nvSpPr>
          <p:cNvPr id="45057" name="Rectangle 2"/>
          <p:cNvSpPr>
            <a:spLocks noGrp="1" noChangeArrowheads="1"/>
          </p:cNvSpPr>
          <p:nvPr>
            <p:ph type="title" idx="4294967295"/>
          </p:nvPr>
        </p:nvSpPr>
        <p:spPr>
          <a:xfrm>
            <a:off x="358775" y="452438"/>
            <a:ext cx="6959600" cy="536575"/>
          </a:xfrm>
        </p:spPr>
        <p:txBody>
          <a:bodyPr/>
          <a:lstStyle/>
          <a:p>
            <a:pPr eaLnBrk="1" hangingPunct="1"/>
            <a:r>
              <a:rPr lang="en-US" dirty="0" smtClean="0"/>
              <a:t>Northern Ireland Electricity Networks</a:t>
            </a:r>
          </a:p>
        </p:txBody>
      </p:sp>
      <p:sp>
        <p:nvSpPr>
          <p:cNvPr id="45058" name="Rectangle 4"/>
          <p:cNvSpPr>
            <a:spLocks noGrp="1" noChangeArrowheads="1"/>
          </p:cNvSpPr>
          <p:nvPr>
            <p:ph sz="quarter" idx="4294967295"/>
          </p:nvPr>
        </p:nvSpPr>
        <p:spPr>
          <a:xfrm>
            <a:off x="4794250" y="1285875"/>
            <a:ext cx="3851275" cy="368300"/>
          </a:xfrm>
        </p:spPr>
        <p:txBody>
          <a:bodyPr/>
          <a:lstStyle/>
          <a:p>
            <a:pPr eaLnBrk="1" hangingPunct="1"/>
            <a:r>
              <a:rPr lang="en-GB" smtClean="0"/>
              <a:t>Operating Profit (€m)</a:t>
            </a:r>
          </a:p>
        </p:txBody>
      </p:sp>
      <p:sp>
        <p:nvSpPr>
          <p:cNvPr id="45059" name="Content Placeholder 9"/>
          <p:cNvSpPr>
            <a:spLocks/>
          </p:cNvSpPr>
          <p:nvPr/>
        </p:nvSpPr>
        <p:spPr bwMode="auto">
          <a:xfrm>
            <a:off x="4935517" y="3630612"/>
            <a:ext cx="3844925" cy="342900"/>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IE" sz="1600" dirty="0">
                <a:solidFill>
                  <a:schemeClr val="accent1"/>
                </a:solidFill>
              </a:rPr>
              <a:t>Capital Expenditure (€m)</a:t>
            </a:r>
            <a:endParaRPr lang="en-GB" sz="1600" dirty="0">
              <a:solidFill>
                <a:schemeClr val="accent1"/>
              </a:solidFill>
            </a:endParaRPr>
          </a:p>
        </p:txBody>
      </p:sp>
      <p:sp>
        <p:nvSpPr>
          <p:cNvPr id="9" name="Rectangle 8"/>
          <p:cNvSpPr/>
          <p:nvPr/>
        </p:nvSpPr>
        <p:spPr bwMode="auto">
          <a:xfrm>
            <a:off x="4787900" y="3941763"/>
            <a:ext cx="3851275" cy="42862"/>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45061" name="Rectangle 3"/>
          <p:cNvSpPr>
            <a:spLocks noChangeArrowheads="1"/>
          </p:cNvSpPr>
          <p:nvPr/>
        </p:nvSpPr>
        <p:spPr bwMode="auto">
          <a:xfrm>
            <a:off x="496886" y="1285875"/>
            <a:ext cx="4297363" cy="4570413"/>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smtClean="0">
                <a:solidFill>
                  <a:schemeClr val="accent1"/>
                </a:solidFill>
              </a:rPr>
              <a:t>Highlights</a:t>
            </a:r>
            <a:endParaRPr lang="en-GB" sz="1600" dirty="0">
              <a:solidFill>
                <a:schemeClr val="accent1"/>
              </a:solidFill>
            </a:endParaRPr>
          </a:p>
          <a:p>
            <a:pPr marL="215900" lvl="1" indent="-214313" defTabSz="889000">
              <a:spcAft>
                <a:spcPct val="75000"/>
              </a:spcAft>
              <a:buClr>
                <a:schemeClr val="accent2"/>
              </a:buClr>
              <a:buFont typeface="Arial" charset="0"/>
              <a:buChar char="●"/>
            </a:pPr>
            <a:r>
              <a:rPr lang="en-IE" sz="1500" b="0" dirty="0" smtClean="0">
                <a:solidFill>
                  <a:srgbClr val="2E527E"/>
                </a:solidFill>
              </a:rPr>
              <a:t>~13% of Group </a:t>
            </a:r>
            <a:r>
              <a:rPr lang="en-IE" sz="1500" b="0" dirty="0" smtClean="0">
                <a:solidFill>
                  <a:srgbClr val="003C71"/>
                </a:solidFill>
              </a:rPr>
              <a:t>EBITDA and 17% of assets</a:t>
            </a:r>
          </a:p>
          <a:p>
            <a:pPr marL="215900" lvl="1" indent="-214313" defTabSz="889000">
              <a:spcAft>
                <a:spcPct val="75000"/>
              </a:spcAft>
              <a:buClr>
                <a:schemeClr val="accent2"/>
              </a:buClr>
              <a:buFont typeface="Arial" charset="0"/>
              <a:buChar char="●"/>
            </a:pPr>
            <a:r>
              <a:rPr lang="en-IE" sz="1500" b="0" dirty="0">
                <a:solidFill>
                  <a:srgbClr val="2E527E"/>
                </a:solidFill>
              </a:rPr>
              <a:t>RAB €</a:t>
            </a:r>
            <a:r>
              <a:rPr lang="en-IE" sz="1500" b="0" dirty="0" smtClean="0">
                <a:solidFill>
                  <a:srgbClr val="2E527E"/>
                </a:solidFill>
              </a:rPr>
              <a:t>1.6bn</a:t>
            </a:r>
          </a:p>
          <a:p>
            <a:pPr marL="215900" lvl="1" indent="-214313" defTabSz="889000">
              <a:spcAft>
                <a:spcPct val="75000"/>
              </a:spcAft>
              <a:buClr>
                <a:schemeClr val="accent2"/>
              </a:buClr>
              <a:buFont typeface="Arial" charset="0"/>
              <a:buChar char="●"/>
            </a:pPr>
            <a:r>
              <a:rPr lang="en-GB" sz="1600" b="0" dirty="0" smtClean="0">
                <a:solidFill>
                  <a:srgbClr val="2E527E"/>
                </a:solidFill>
              </a:rPr>
              <a:t>Strategy: Advanced Networks</a:t>
            </a:r>
            <a:endParaRPr lang="en-IE" sz="1600" b="0" dirty="0" smtClean="0">
              <a:solidFill>
                <a:srgbClr val="2E527E"/>
              </a:solidFill>
            </a:endParaRPr>
          </a:p>
          <a:p>
            <a:pPr marL="215900" lvl="1" indent="-214313" defTabSz="889000">
              <a:spcAft>
                <a:spcPct val="75000"/>
              </a:spcAft>
              <a:buClr>
                <a:schemeClr val="accent2"/>
              </a:buClr>
              <a:buFont typeface="Arial" charset="0"/>
              <a:buChar char="●"/>
            </a:pPr>
            <a:r>
              <a:rPr lang="en-IE" sz="1500" b="0" dirty="0" smtClean="0">
                <a:solidFill>
                  <a:srgbClr val="2E527E"/>
                </a:solidFill>
              </a:rPr>
              <a:t>Operating Profit decrease reflects higher regulated tariffs in 2016, more than offset by weakening of Sterling</a:t>
            </a:r>
          </a:p>
          <a:p>
            <a:pPr marL="215900" lvl="1" indent="-214313" defTabSz="889000">
              <a:spcAft>
                <a:spcPct val="75000"/>
              </a:spcAft>
              <a:buClr>
                <a:schemeClr val="accent2"/>
              </a:buClr>
              <a:buFont typeface="Arial" charset="0"/>
              <a:buChar char="●"/>
            </a:pPr>
            <a:r>
              <a:rPr lang="en-IE" sz="1500" b="0" dirty="0" smtClean="0">
                <a:solidFill>
                  <a:srgbClr val="2E527E"/>
                </a:solidFill>
              </a:rPr>
              <a:t>Increased capex reflects implementation of agreed RP5 programmes</a:t>
            </a:r>
          </a:p>
          <a:p>
            <a:pPr marL="215900" lvl="1" indent="-214313" defTabSz="889000">
              <a:spcAft>
                <a:spcPct val="75000"/>
              </a:spcAft>
              <a:buClr>
                <a:schemeClr val="accent2"/>
              </a:buClr>
              <a:buFont typeface="Arial" charset="0"/>
              <a:buChar char="●"/>
            </a:pPr>
            <a:r>
              <a:rPr lang="en-IE" sz="1500" b="0" dirty="0" smtClean="0">
                <a:solidFill>
                  <a:srgbClr val="2E527E"/>
                </a:solidFill>
              </a:rPr>
              <a:t>RP6 Submission (Oct 2017-Mar 2024)  </a:t>
            </a:r>
          </a:p>
          <a:p>
            <a:pPr marL="1587" lvl="1" defTabSz="889000">
              <a:spcAft>
                <a:spcPct val="75000"/>
              </a:spcAft>
              <a:buClr>
                <a:schemeClr val="accent2"/>
              </a:buClr>
            </a:pPr>
            <a:r>
              <a:rPr lang="en-IE" sz="1500" b="0" dirty="0" smtClean="0">
                <a:solidFill>
                  <a:srgbClr val="2E527E"/>
                </a:solidFill>
              </a:rPr>
              <a:t>    Draft Determination March 2017</a:t>
            </a:r>
          </a:p>
          <a:p>
            <a:pPr marL="1587" lvl="1" defTabSz="889000">
              <a:spcAft>
                <a:spcPct val="75000"/>
              </a:spcAft>
              <a:buClr>
                <a:schemeClr val="accent2"/>
              </a:buClr>
            </a:pPr>
            <a:r>
              <a:rPr lang="en-IE" sz="1500" b="0" dirty="0" smtClean="0">
                <a:solidFill>
                  <a:srgbClr val="2E527E"/>
                </a:solidFill>
              </a:rPr>
              <a:t>    Final determination June 2017</a:t>
            </a:r>
            <a:endParaRPr lang="en-IE" sz="1500" b="0" dirty="0">
              <a:solidFill>
                <a:srgbClr val="2E527E"/>
              </a:solidFill>
            </a:endParaRPr>
          </a:p>
          <a:p>
            <a:pPr marL="215900" lvl="1" indent="-214313" defTabSz="889000">
              <a:spcAft>
                <a:spcPct val="75000"/>
              </a:spcAft>
              <a:buClr>
                <a:schemeClr val="accent2"/>
              </a:buClr>
              <a:buFont typeface="Arial" charset="0"/>
              <a:buChar char="●"/>
            </a:pPr>
            <a:r>
              <a:rPr lang="en-IE" sz="1500" dirty="0" smtClean="0">
                <a:solidFill>
                  <a:srgbClr val="2E527E"/>
                </a:solidFill>
              </a:rPr>
              <a:t>2017 Focus: </a:t>
            </a:r>
            <a:r>
              <a:rPr lang="en-IE" sz="1500" b="0" dirty="0" smtClean="0">
                <a:solidFill>
                  <a:srgbClr val="2E527E"/>
                </a:solidFill>
              </a:rPr>
              <a:t>RP5 delivery &amp; Satisfactory RP6</a:t>
            </a:r>
            <a:endParaRPr lang="en-IE" sz="1500" b="0" dirty="0">
              <a:solidFill>
                <a:srgbClr val="2E527E"/>
              </a:solidFill>
            </a:endParaRPr>
          </a:p>
        </p:txBody>
      </p:sp>
      <p:sp>
        <p:nvSpPr>
          <p:cNvPr id="45062" name="Rectangle 13"/>
          <p:cNvSpPr>
            <a:spLocks noChangeArrowheads="1"/>
          </p:cNvSpPr>
          <p:nvPr/>
        </p:nvSpPr>
        <p:spPr bwMode="auto">
          <a:xfrm>
            <a:off x="496888" y="1631950"/>
            <a:ext cx="3851275" cy="42863"/>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a:ea typeface="ヒラギノ角ゴ Pro W3"/>
              <a:cs typeface="ヒラギノ角ゴ Pro W3"/>
            </a:endParaRPr>
          </a:p>
        </p:txBody>
      </p:sp>
      <p:sp>
        <p:nvSpPr>
          <p:cNvPr id="45063" name="Rectangle 13"/>
          <p:cNvSpPr>
            <a:spLocks noChangeArrowheads="1"/>
          </p:cNvSpPr>
          <p:nvPr/>
        </p:nvSpPr>
        <p:spPr bwMode="auto">
          <a:xfrm>
            <a:off x="4787900" y="1631950"/>
            <a:ext cx="3851275" cy="42863"/>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a:ea typeface="ヒラギノ角ゴ Pro W3"/>
              <a:cs typeface="ヒラギノ角ゴ Pro W3"/>
            </a:endParaRPr>
          </a:p>
        </p:txBody>
      </p:sp>
      <p:sp>
        <p:nvSpPr>
          <p:cNvPr id="45066" name="Line 13"/>
          <p:cNvSpPr>
            <a:spLocks noChangeShapeType="1"/>
          </p:cNvSpPr>
          <p:nvPr/>
        </p:nvSpPr>
        <p:spPr bwMode="auto">
          <a:xfrm>
            <a:off x="5766955" y="2307207"/>
            <a:ext cx="1475509" cy="262409"/>
          </a:xfrm>
          <a:prstGeom prst="line">
            <a:avLst/>
          </a:prstGeom>
          <a:noFill/>
          <a:ln w="19050">
            <a:solidFill>
              <a:schemeClr val="accent1"/>
            </a:solidFill>
            <a:round/>
            <a:headEnd type="oval" w="med" len="med"/>
            <a:tailEnd type="oval" w="med" len="med"/>
          </a:ln>
        </p:spPr>
        <p:txBody>
          <a:bodyPr/>
          <a:lstStyle/>
          <a:p>
            <a:endParaRPr lang="en-US"/>
          </a:p>
        </p:txBody>
      </p:sp>
      <p:sp>
        <p:nvSpPr>
          <p:cNvPr id="45067" name="Text Box 44"/>
          <p:cNvSpPr txBox="1">
            <a:spLocks noChangeArrowheads="1"/>
          </p:cNvSpPr>
          <p:nvPr/>
        </p:nvSpPr>
        <p:spPr bwMode="auto">
          <a:xfrm>
            <a:off x="6193739" y="2552472"/>
            <a:ext cx="756589" cy="292388"/>
          </a:xfrm>
          <a:prstGeom prst="rect">
            <a:avLst/>
          </a:prstGeom>
          <a:noFill/>
          <a:ln w="9525">
            <a:noFill/>
            <a:miter lim="800000"/>
            <a:headEnd/>
            <a:tailEnd/>
          </a:ln>
        </p:spPr>
        <p:txBody>
          <a:bodyPr wrap="square">
            <a:spAutoFit/>
          </a:bodyPr>
          <a:lstStyle/>
          <a:p>
            <a:pPr algn="ctr">
              <a:spcBef>
                <a:spcPct val="50000"/>
              </a:spcBef>
            </a:pPr>
            <a:r>
              <a:rPr lang="en-IE" sz="1300" dirty="0">
                <a:solidFill>
                  <a:schemeClr val="accent1"/>
                </a:solidFill>
              </a:rPr>
              <a:t>(</a:t>
            </a:r>
            <a:r>
              <a:rPr lang="en-IE" sz="1300" dirty="0" smtClean="0">
                <a:solidFill>
                  <a:schemeClr val="accent1"/>
                </a:solidFill>
              </a:rPr>
              <a:t>25%)</a:t>
            </a:r>
            <a:endParaRPr lang="en-GB" sz="1300" dirty="0">
              <a:solidFill>
                <a:schemeClr val="accent1"/>
              </a:solidFill>
            </a:endParaRPr>
          </a:p>
        </p:txBody>
      </p:sp>
      <p:sp>
        <p:nvSpPr>
          <p:cNvPr id="45068" name="Line 15"/>
          <p:cNvSpPr>
            <a:spLocks noChangeShapeType="1"/>
          </p:cNvSpPr>
          <p:nvPr/>
        </p:nvSpPr>
        <p:spPr bwMode="auto">
          <a:xfrm flipV="1">
            <a:off x="5806653" y="4665517"/>
            <a:ext cx="1396112" cy="89830"/>
          </a:xfrm>
          <a:prstGeom prst="line">
            <a:avLst/>
          </a:prstGeom>
          <a:noFill/>
          <a:ln w="19050">
            <a:solidFill>
              <a:schemeClr val="accent1"/>
            </a:solidFill>
            <a:round/>
            <a:headEnd type="oval" w="med" len="med"/>
            <a:tailEnd type="oval" w="med" len="med"/>
          </a:ln>
        </p:spPr>
        <p:txBody>
          <a:bodyPr/>
          <a:lstStyle/>
          <a:p>
            <a:endParaRPr lang="en-US"/>
          </a:p>
        </p:txBody>
      </p:sp>
      <p:sp>
        <p:nvSpPr>
          <p:cNvPr id="45069" name="Text Box 44"/>
          <p:cNvSpPr txBox="1">
            <a:spLocks noChangeArrowheads="1"/>
          </p:cNvSpPr>
          <p:nvPr/>
        </p:nvSpPr>
        <p:spPr bwMode="auto">
          <a:xfrm>
            <a:off x="6152934" y="4838442"/>
            <a:ext cx="838200" cy="290512"/>
          </a:xfrm>
          <a:prstGeom prst="rect">
            <a:avLst/>
          </a:prstGeom>
          <a:noFill/>
          <a:ln w="9525">
            <a:noFill/>
            <a:miter lim="800000"/>
            <a:headEnd/>
            <a:tailEnd/>
          </a:ln>
        </p:spPr>
        <p:txBody>
          <a:bodyPr>
            <a:spAutoFit/>
          </a:bodyPr>
          <a:lstStyle/>
          <a:p>
            <a:pPr algn="ctr">
              <a:spcBef>
                <a:spcPct val="50000"/>
              </a:spcBef>
            </a:pPr>
            <a:r>
              <a:rPr lang="en-IE" sz="1300" dirty="0" smtClean="0">
                <a:solidFill>
                  <a:schemeClr val="accent1"/>
                </a:solidFill>
              </a:rPr>
              <a:t>+</a:t>
            </a:r>
            <a:r>
              <a:rPr lang="en-IE" sz="1300" dirty="0">
                <a:solidFill>
                  <a:schemeClr val="accent1"/>
                </a:solidFill>
              </a:rPr>
              <a:t>5</a:t>
            </a:r>
            <a:r>
              <a:rPr lang="en-IE" sz="1300" dirty="0" smtClean="0">
                <a:solidFill>
                  <a:schemeClr val="accent1"/>
                </a:solidFill>
              </a:rPr>
              <a:t>%</a:t>
            </a:r>
            <a:endParaRPr lang="en-GB" sz="1300" dirty="0">
              <a:solidFill>
                <a:schemeClr val="accent1"/>
              </a:solidFill>
            </a:endParaRPr>
          </a:p>
        </p:txBody>
      </p:sp>
    </p:spTree>
    <p:extLst>
      <p:ext uri="{BB962C8B-B14F-4D97-AF65-F5344CB8AC3E}">
        <p14:creationId xmlns:p14="http://schemas.microsoft.com/office/powerpoint/2010/main" val="75322820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p:cNvPicPr>
          <p:nvPr/>
        </p:nvPicPr>
        <p:blipFill>
          <a:blip r:embed="rId3"/>
          <a:stretch>
            <a:fillRect/>
          </a:stretch>
        </p:blipFill>
        <p:spPr>
          <a:xfrm>
            <a:off x="4553926" y="1697038"/>
            <a:ext cx="3914352" cy="2044800"/>
          </a:xfrm>
          <a:prstGeom prst="rect">
            <a:avLst/>
          </a:prstGeom>
        </p:spPr>
      </p:pic>
      <p:sp>
        <p:nvSpPr>
          <p:cNvPr id="50178" name="Rectangle 2"/>
          <p:cNvSpPr>
            <a:spLocks noGrp="1" noChangeArrowheads="1"/>
          </p:cNvSpPr>
          <p:nvPr>
            <p:ph type="title" idx="4294967295"/>
          </p:nvPr>
        </p:nvSpPr>
        <p:spPr>
          <a:xfrm>
            <a:off x="358775" y="463659"/>
            <a:ext cx="6959600" cy="536575"/>
          </a:xfrm>
        </p:spPr>
        <p:txBody>
          <a:bodyPr/>
          <a:lstStyle/>
          <a:p>
            <a:pPr eaLnBrk="1" hangingPunct="1"/>
            <a:r>
              <a:rPr lang="en-US" dirty="0" smtClean="0"/>
              <a:t>Generation &amp; Wholesale Markets</a:t>
            </a:r>
          </a:p>
        </p:txBody>
      </p:sp>
      <p:sp>
        <p:nvSpPr>
          <p:cNvPr id="9" name="Rectangle 8"/>
          <p:cNvSpPr/>
          <p:nvPr/>
        </p:nvSpPr>
        <p:spPr bwMode="auto">
          <a:xfrm>
            <a:off x="501650" y="1651319"/>
            <a:ext cx="3767138" cy="45719"/>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3" name="Rectangle 8"/>
          <p:cNvSpPr/>
          <p:nvPr/>
        </p:nvSpPr>
        <p:spPr bwMode="auto">
          <a:xfrm>
            <a:off x="4787900" y="1654175"/>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50186" name="Rectangle 28"/>
          <p:cNvSpPr>
            <a:spLocks noChangeArrowheads="1"/>
          </p:cNvSpPr>
          <p:nvPr/>
        </p:nvSpPr>
        <p:spPr bwMode="auto">
          <a:xfrm>
            <a:off x="513141" y="1285875"/>
            <a:ext cx="4422541" cy="4560888"/>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smtClean="0">
                <a:solidFill>
                  <a:schemeClr val="accent1"/>
                </a:solidFill>
              </a:rPr>
              <a:t>Highlights</a:t>
            </a:r>
            <a:endParaRPr lang="en-GB" sz="1600" dirty="0">
              <a:solidFill>
                <a:schemeClr val="accent1"/>
              </a:solidFill>
            </a:endParaRPr>
          </a:p>
          <a:p>
            <a:pPr marL="215900" lvl="1" indent="-214313" defTabSz="889000">
              <a:spcAft>
                <a:spcPct val="50000"/>
              </a:spcAft>
              <a:buClr>
                <a:schemeClr val="accent2"/>
              </a:buClr>
              <a:buFont typeface="Arial" charset="0"/>
              <a:buChar char="●"/>
            </a:pPr>
            <a:r>
              <a:rPr lang="en-US" sz="1500" b="0" dirty="0" smtClean="0">
                <a:solidFill>
                  <a:srgbClr val="2E527E"/>
                </a:solidFill>
                <a:latin typeface="+mn-lt"/>
                <a:cs typeface="+mn-cs"/>
              </a:rPr>
              <a:t>~33% of EBITDA </a:t>
            </a:r>
            <a:r>
              <a:rPr lang="en-US" sz="1500" b="0" dirty="0" smtClean="0">
                <a:solidFill>
                  <a:srgbClr val="003C71"/>
                </a:solidFill>
                <a:latin typeface="+mn-lt"/>
                <a:cs typeface="+mn-cs"/>
              </a:rPr>
              <a:t>and 23% Assets</a:t>
            </a:r>
          </a:p>
          <a:p>
            <a:pPr marL="215900" lvl="1" indent="-214313" defTabSz="889000">
              <a:spcAft>
                <a:spcPct val="50000"/>
              </a:spcAft>
              <a:buClr>
                <a:schemeClr val="accent2"/>
              </a:buClr>
              <a:buFont typeface="Arial" charset="0"/>
              <a:buChar char="●"/>
            </a:pPr>
            <a:r>
              <a:rPr lang="en-US" sz="1500" b="0" dirty="0" smtClean="0">
                <a:solidFill>
                  <a:srgbClr val="2E527E"/>
                </a:solidFill>
                <a:latin typeface="+mn-lt"/>
                <a:cs typeface="+mn-cs"/>
              </a:rPr>
              <a:t>Strategy: Generation Business of Scale</a:t>
            </a:r>
          </a:p>
          <a:p>
            <a:pPr marL="215900" lvl="1" indent="-214313" defTabSz="889000">
              <a:spcAft>
                <a:spcPct val="50000"/>
              </a:spcAft>
              <a:buClr>
                <a:schemeClr val="accent2"/>
              </a:buClr>
              <a:buFont typeface="Arial" charset="0"/>
              <a:buChar char="●"/>
            </a:pPr>
            <a:r>
              <a:rPr lang="en-US" sz="1500" b="0" dirty="0" smtClean="0">
                <a:solidFill>
                  <a:srgbClr val="2E527E"/>
                </a:solidFill>
                <a:latin typeface="+mn-lt"/>
                <a:cs typeface="+mn-cs"/>
              </a:rPr>
              <a:t>Strong operating profit </a:t>
            </a:r>
            <a:r>
              <a:rPr lang="en-US" sz="1500" b="0" dirty="0" smtClean="0">
                <a:solidFill>
                  <a:srgbClr val="2E527E"/>
                </a:solidFill>
                <a:latin typeface="+mn-lt"/>
                <a:cs typeface="+mn-cs"/>
              </a:rPr>
              <a:t>performance </a:t>
            </a:r>
            <a:endParaRPr lang="en-US" sz="1500" b="0" dirty="0" smtClean="0">
              <a:solidFill>
                <a:srgbClr val="2E527E"/>
              </a:solidFill>
              <a:latin typeface="+mn-lt"/>
              <a:cs typeface="+mn-cs"/>
            </a:endParaRPr>
          </a:p>
          <a:p>
            <a:pPr marL="215900" lvl="1" indent="-214313" defTabSz="889000">
              <a:spcAft>
                <a:spcPct val="50000"/>
              </a:spcAft>
              <a:buClr>
                <a:schemeClr val="accent2"/>
              </a:buClr>
              <a:buFont typeface="Arial" charset="0"/>
              <a:buChar char="●"/>
            </a:pPr>
            <a:r>
              <a:rPr lang="en-US" sz="1500" b="0" dirty="0" smtClean="0">
                <a:solidFill>
                  <a:srgbClr val="2E527E"/>
                </a:solidFill>
                <a:latin typeface="+mn-lt"/>
                <a:cs typeface="+mn-cs"/>
              </a:rPr>
              <a:t>Excellent plant availability </a:t>
            </a:r>
            <a:r>
              <a:rPr lang="en-US" sz="1500" b="0" dirty="0" smtClean="0">
                <a:solidFill>
                  <a:schemeClr val="accent1"/>
                </a:solidFill>
                <a:latin typeface="+mn-lt"/>
                <a:cs typeface="+mn-cs"/>
              </a:rPr>
              <a:t>93</a:t>
            </a:r>
            <a:r>
              <a:rPr lang="en-US" sz="1500" b="0" dirty="0" smtClean="0">
                <a:solidFill>
                  <a:schemeClr val="accent1"/>
                </a:solidFill>
                <a:latin typeface="+mn-lt"/>
                <a:cs typeface="+mn-cs"/>
              </a:rPr>
              <a:t>% </a:t>
            </a:r>
          </a:p>
          <a:p>
            <a:pPr marL="215900" lvl="1" indent="-214313" defTabSz="889000">
              <a:spcAft>
                <a:spcPct val="50000"/>
              </a:spcAft>
              <a:buClr>
                <a:schemeClr val="accent2"/>
              </a:buClr>
              <a:buFont typeface="Arial" charset="0"/>
              <a:buChar char="●"/>
            </a:pPr>
            <a:r>
              <a:rPr lang="en-US" sz="1500" b="0" dirty="0" smtClean="0">
                <a:solidFill>
                  <a:srgbClr val="2E527E"/>
                </a:solidFill>
                <a:latin typeface="+mn-lt"/>
                <a:cs typeface="+mn-cs"/>
              </a:rPr>
              <a:t>Carrington commercial operation </a:t>
            </a:r>
            <a:r>
              <a:rPr lang="en-US" sz="1500" b="0" dirty="0" smtClean="0">
                <a:solidFill>
                  <a:srgbClr val="2E527E"/>
                </a:solidFill>
                <a:latin typeface="+mn-lt"/>
                <a:cs typeface="+mn-cs"/>
              </a:rPr>
              <a:t>September </a:t>
            </a:r>
            <a:r>
              <a:rPr lang="en-US" sz="1500" b="0" dirty="0" smtClean="0">
                <a:solidFill>
                  <a:srgbClr val="2E527E"/>
                </a:solidFill>
                <a:latin typeface="+mn-lt"/>
                <a:cs typeface="+mn-cs"/>
              </a:rPr>
              <a:t>Strong performance </a:t>
            </a:r>
          </a:p>
          <a:p>
            <a:pPr marL="215900" lvl="1" indent="-214313" defTabSz="889000">
              <a:spcAft>
                <a:spcPct val="50000"/>
              </a:spcAft>
              <a:buClr>
                <a:schemeClr val="accent2"/>
              </a:buClr>
              <a:buFont typeface="Arial" charset="0"/>
              <a:buChar char="●"/>
            </a:pPr>
            <a:r>
              <a:rPr lang="en-US" sz="1500" b="0" dirty="0" smtClean="0">
                <a:solidFill>
                  <a:srgbClr val="2E527E"/>
                </a:solidFill>
                <a:latin typeface="+mn-lt"/>
                <a:cs typeface="+mn-cs"/>
              </a:rPr>
              <a:t>Higher capital expenditure €262m (2015: €176m). Renewables focus. </a:t>
            </a:r>
          </a:p>
          <a:p>
            <a:pPr marL="1587" lvl="1" defTabSz="889000">
              <a:spcAft>
                <a:spcPct val="50000"/>
              </a:spcAft>
              <a:buClr>
                <a:schemeClr val="accent2"/>
              </a:buClr>
            </a:pPr>
            <a:endParaRPr lang="en-US" sz="1500" b="0" dirty="0" smtClean="0">
              <a:solidFill>
                <a:srgbClr val="2E527E"/>
              </a:solidFill>
              <a:latin typeface="+mn-lt"/>
              <a:cs typeface="+mn-cs"/>
            </a:endParaRPr>
          </a:p>
          <a:p>
            <a:pPr marL="215900" lvl="1" indent="-214313" defTabSz="889000">
              <a:spcAft>
                <a:spcPct val="50000"/>
              </a:spcAft>
              <a:buClr>
                <a:schemeClr val="accent2"/>
              </a:buClr>
              <a:buFont typeface="Arial" charset="0"/>
              <a:buChar char="●"/>
            </a:pPr>
            <a:r>
              <a:rPr lang="en-US" sz="1500" dirty="0" smtClean="0">
                <a:solidFill>
                  <a:srgbClr val="2E527E"/>
                </a:solidFill>
                <a:latin typeface="+mn-lt"/>
                <a:cs typeface="+mn-cs"/>
              </a:rPr>
              <a:t>2017 </a:t>
            </a:r>
            <a:r>
              <a:rPr lang="en-US" sz="1500" dirty="0">
                <a:solidFill>
                  <a:srgbClr val="2E527E"/>
                </a:solidFill>
                <a:latin typeface="+mn-lt"/>
                <a:cs typeface="+mn-cs"/>
              </a:rPr>
              <a:t>Focus:</a:t>
            </a:r>
          </a:p>
          <a:p>
            <a:pPr marL="673100" lvl="2" indent="-214313" defTabSz="889000">
              <a:spcAft>
                <a:spcPct val="50000"/>
              </a:spcAft>
              <a:buClr>
                <a:schemeClr val="accent2"/>
              </a:buClr>
              <a:buFont typeface="Arial" charset="0"/>
              <a:buChar char="●"/>
            </a:pPr>
            <a:r>
              <a:rPr lang="en-US" sz="1400" b="0" dirty="0">
                <a:solidFill>
                  <a:srgbClr val="2E527E"/>
                </a:solidFill>
                <a:latin typeface="+mn-lt"/>
                <a:cs typeface="+mn-cs"/>
              </a:rPr>
              <a:t>Continued high plant availability</a:t>
            </a:r>
          </a:p>
          <a:p>
            <a:pPr marL="673100" lvl="2" indent="-214313" defTabSz="889000">
              <a:spcAft>
                <a:spcPct val="50000"/>
              </a:spcAft>
              <a:buClr>
                <a:schemeClr val="accent2"/>
              </a:buClr>
              <a:buFont typeface="Arial" charset="0"/>
              <a:buChar char="●"/>
            </a:pPr>
            <a:r>
              <a:rPr lang="en-US" sz="1400" b="0" dirty="0" smtClean="0">
                <a:solidFill>
                  <a:srgbClr val="2E527E"/>
                </a:solidFill>
                <a:latin typeface="+mn-lt"/>
                <a:cs typeface="+mn-cs"/>
              </a:rPr>
              <a:t>Carrington </a:t>
            </a:r>
            <a:r>
              <a:rPr lang="en-US" sz="1400" b="0" dirty="0" smtClean="0">
                <a:solidFill>
                  <a:srgbClr val="2E527E"/>
                </a:solidFill>
                <a:latin typeface="+mn-lt"/>
                <a:cs typeface="+mn-cs"/>
              </a:rPr>
              <a:t>                       </a:t>
            </a:r>
          </a:p>
          <a:p>
            <a:pPr marL="673100" lvl="2" indent="-214313" defTabSz="889000">
              <a:spcAft>
                <a:spcPct val="50000"/>
              </a:spcAft>
              <a:buClr>
                <a:schemeClr val="accent2"/>
              </a:buClr>
              <a:buFont typeface="Arial" charset="0"/>
              <a:buChar char="●"/>
            </a:pPr>
            <a:r>
              <a:rPr lang="en-US" sz="1400" b="0" dirty="0" smtClean="0">
                <a:solidFill>
                  <a:srgbClr val="2E527E"/>
                </a:solidFill>
                <a:latin typeface="+mn-lt"/>
                <a:cs typeface="+mn-cs"/>
              </a:rPr>
              <a:t>Integrated Single Electricity Market (I-SEM)</a:t>
            </a:r>
            <a:endParaRPr lang="en-US" sz="1400" b="0" dirty="0" smtClean="0">
              <a:solidFill>
                <a:srgbClr val="2E527E"/>
              </a:solidFill>
              <a:latin typeface="+mn-lt"/>
              <a:cs typeface="+mn-cs"/>
            </a:endParaRPr>
          </a:p>
          <a:p>
            <a:pPr marL="673100" lvl="2" indent="-214313" defTabSz="889000">
              <a:spcAft>
                <a:spcPct val="50000"/>
              </a:spcAft>
              <a:buClr>
                <a:schemeClr val="accent2"/>
              </a:buClr>
              <a:buFont typeface="Arial" charset="0"/>
              <a:buChar char="●"/>
            </a:pPr>
            <a:r>
              <a:rPr lang="en-US" sz="1400" b="0" dirty="0" smtClean="0">
                <a:solidFill>
                  <a:srgbClr val="2E527E"/>
                </a:solidFill>
                <a:latin typeface="+mn-lt"/>
                <a:cs typeface="+mn-cs"/>
              </a:rPr>
              <a:t>Renewable </a:t>
            </a:r>
            <a:r>
              <a:rPr lang="en-US" sz="1400" b="0" dirty="0" smtClean="0">
                <a:solidFill>
                  <a:srgbClr val="2E527E"/>
                </a:solidFill>
                <a:latin typeface="+mn-lt"/>
                <a:cs typeface="+mn-cs"/>
              </a:rPr>
              <a:t>Investment </a:t>
            </a:r>
          </a:p>
          <a:p>
            <a:pPr marL="458787" lvl="2" defTabSz="889000">
              <a:spcAft>
                <a:spcPct val="50000"/>
              </a:spcAft>
              <a:buClr>
                <a:schemeClr val="accent2"/>
              </a:buClr>
            </a:pPr>
            <a:endParaRPr lang="en-US" sz="1500" b="0" dirty="0" smtClean="0">
              <a:solidFill>
                <a:srgbClr val="2E527E"/>
              </a:solidFill>
              <a:latin typeface="+mn-lt"/>
              <a:cs typeface="+mn-cs"/>
            </a:endParaRPr>
          </a:p>
          <a:p>
            <a:pPr marL="458787" lvl="2" defTabSz="889000">
              <a:spcAft>
                <a:spcPct val="50000"/>
              </a:spcAft>
              <a:buClr>
                <a:schemeClr val="accent2"/>
              </a:buClr>
            </a:pPr>
            <a:endParaRPr lang="en-US" sz="1500" b="0" dirty="0">
              <a:solidFill>
                <a:srgbClr val="2E527E"/>
              </a:solidFill>
              <a:latin typeface="+mn-lt"/>
              <a:cs typeface="+mn-cs"/>
            </a:endParaRPr>
          </a:p>
        </p:txBody>
      </p:sp>
      <p:sp>
        <p:nvSpPr>
          <p:cNvPr id="19" name="Rectangle 4"/>
          <p:cNvSpPr txBox="1">
            <a:spLocks noChangeArrowheads="1"/>
          </p:cNvSpPr>
          <p:nvPr/>
        </p:nvSpPr>
        <p:spPr bwMode="auto">
          <a:xfrm>
            <a:off x="4794250" y="1285875"/>
            <a:ext cx="3851275" cy="368300"/>
          </a:xfrm>
          <a:prstGeom prst="rect">
            <a:avLst/>
          </a:prstGeom>
          <a:noFill/>
          <a:ln w="9525">
            <a:noFill/>
            <a:miter lim="800000"/>
            <a:headEnd/>
            <a:tailEnd/>
          </a:ln>
        </p:spPr>
        <p:txBody>
          <a:bodyPr vert="horz" wrap="square" lIns="0" tIns="44489" rIns="88977" bIns="44489" numCol="1" anchor="t" anchorCtr="0" compatLnSpc="1">
            <a:prstTxWarp prst="textNoShape">
              <a:avLst/>
            </a:prstTxWarp>
          </a:bodyPr>
          <a:lstStyle>
            <a:lvl1pPr algn="l" defTabSz="889000" rtl="0" eaLnBrk="0" fontAlgn="base" hangingPunct="0">
              <a:spcBef>
                <a:spcPct val="0"/>
              </a:spcBef>
              <a:spcAft>
                <a:spcPts val="1800"/>
              </a:spcAft>
              <a:buClr>
                <a:schemeClr val="bg2"/>
              </a:buClr>
              <a:buSzPct val="100000"/>
              <a:buFont typeface="Arial" charset="0"/>
              <a:defRPr sz="1600" b="1">
                <a:solidFill>
                  <a:schemeClr val="accent1"/>
                </a:solidFill>
                <a:latin typeface="+mn-lt"/>
                <a:ea typeface="+mn-ea"/>
                <a:cs typeface="+mn-cs"/>
              </a:defRPr>
            </a:lvl1pPr>
            <a:lvl2pPr marL="215900" indent="-214313" algn="l" defTabSz="889000" rtl="0" eaLnBrk="0" fontAlgn="base" hangingPunct="0">
              <a:spcBef>
                <a:spcPct val="0"/>
              </a:spcBef>
              <a:spcAft>
                <a:spcPct val="50000"/>
              </a:spcAft>
              <a:buClr>
                <a:schemeClr val="accent2"/>
              </a:buClr>
              <a:buFont typeface="Arial" charset="0"/>
              <a:buChar char="●"/>
              <a:defRPr sz="1500">
                <a:solidFill>
                  <a:schemeClr val="tx1"/>
                </a:solidFill>
                <a:latin typeface="+mn-lt"/>
                <a:cs typeface="+mn-cs"/>
              </a:defRPr>
            </a:lvl2pPr>
            <a:lvl3pPr marL="506413" indent="-217488" algn="l" defTabSz="889000" rtl="0" eaLnBrk="0" fontAlgn="base" hangingPunct="0">
              <a:spcBef>
                <a:spcPct val="0"/>
              </a:spcBef>
              <a:spcAft>
                <a:spcPct val="50000"/>
              </a:spcAft>
              <a:buClr>
                <a:srgbClr val="333333"/>
              </a:buClr>
              <a:buChar char="–"/>
              <a:defRPr sz="1200">
                <a:solidFill>
                  <a:schemeClr val="accent1"/>
                </a:solidFill>
                <a:latin typeface="+mn-lt"/>
                <a:cs typeface="+mn-cs"/>
              </a:defRPr>
            </a:lvl3pPr>
            <a:lvl4pPr marL="796925" indent="-179388" algn="l" defTabSz="889000" rtl="0" eaLnBrk="0" fontAlgn="base" hangingPunct="0">
              <a:spcBef>
                <a:spcPct val="0"/>
              </a:spcBef>
              <a:spcAft>
                <a:spcPct val="50000"/>
              </a:spcAft>
              <a:buClr>
                <a:srgbClr val="333333"/>
              </a:buClr>
              <a:buFont typeface="Wingdings" pitchFamily="2" charset="2"/>
              <a:buChar char="§"/>
              <a:defRPr sz="1200">
                <a:solidFill>
                  <a:schemeClr val="accent1"/>
                </a:solidFill>
                <a:latin typeface="+mn-lt"/>
                <a:cs typeface="+mn-cs"/>
              </a:defRPr>
            </a:lvl4pPr>
            <a:lvl5pPr marL="1082675" indent="-153988" algn="l" defTabSz="889000" rtl="0" eaLnBrk="0" fontAlgn="base" hangingPunct="0">
              <a:spcBef>
                <a:spcPct val="0"/>
              </a:spcBef>
              <a:spcAft>
                <a:spcPct val="50000"/>
              </a:spcAft>
              <a:buClr>
                <a:srgbClr val="333333"/>
              </a:buClr>
              <a:buChar char="-"/>
              <a:defRPr sz="1200">
                <a:solidFill>
                  <a:schemeClr val="accent1"/>
                </a:solidFill>
                <a:latin typeface="+mn-lt"/>
                <a:cs typeface="+mn-cs"/>
              </a:defRPr>
            </a:lvl5pPr>
            <a:lvl6pPr marL="1539875" indent="-153988" algn="l" defTabSz="889000" rtl="0" fontAlgn="base">
              <a:spcBef>
                <a:spcPct val="0"/>
              </a:spcBef>
              <a:spcAft>
                <a:spcPct val="50000"/>
              </a:spcAft>
              <a:buClr>
                <a:srgbClr val="333333"/>
              </a:buClr>
              <a:buChar char="-"/>
              <a:defRPr sz="1200">
                <a:solidFill>
                  <a:srgbClr val="000000"/>
                </a:solidFill>
                <a:latin typeface="+mn-lt"/>
                <a:cs typeface="+mn-cs"/>
              </a:defRPr>
            </a:lvl6pPr>
            <a:lvl7pPr marL="1997075" indent="-153988" algn="l" defTabSz="889000" rtl="0" fontAlgn="base">
              <a:spcBef>
                <a:spcPct val="0"/>
              </a:spcBef>
              <a:spcAft>
                <a:spcPct val="50000"/>
              </a:spcAft>
              <a:buClr>
                <a:srgbClr val="333333"/>
              </a:buClr>
              <a:buChar char="-"/>
              <a:defRPr sz="1200">
                <a:solidFill>
                  <a:srgbClr val="000000"/>
                </a:solidFill>
                <a:latin typeface="+mn-lt"/>
                <a:cs typeface="+mn-cs"/>
              </a:defRPr>
            </a:lvl7pPr>
            <a:lvl8pPr marL="2454275" indent="-153988" algn="l" defTabSz="889000" rtl="0" fontAlgn="base">
              <a:spcBef>
                <a:spcPct val="0"/>
              </a:spcBef>
              <a:spcAft>
                <a:spcPct val="50000"/>
              </a:spcAft>
              <a:buClr>
                <a:srgbClr val="333333"/>
              </a:buClr>
              <a:buChar char="-"/>
              <a:defRPr sz="1200">
                <a:solidFill>
                  <a:srgbClr val="000000"/>
                </a:solidFill>
                <a:latin typeface="+mn-lt"/>
                <a:cs typeface="+mn-cs"/>
              </a:defRPr>
            </a:lvl8pPr>
            <a:lvl9pPr marL="2911475" indent="-153988" algn="l" defTabSz="889000" rtl="0" fontAlgn="base">
              <a:spcBef>
                <a:spcPct val="0"/>
              </a:spcBef>
              <a:spcAft>
                <a:spcPct val="50000"/>
              </a:spcAft>
              <a:buClr>
                <a:srgbClr val="333333"/>
              </a:buClr>
              <a:buChar char="-"/>
              <a:defRPr sz="1200">
                <a:solidFill>
                  <a:srgbClr val="000000"/>
                </a:solidFill>
                <a:latin typeface="+mn-lt"/>
                <a:cs typeface="+mn-cs"/>
              </a:defRPr>
            </a:lvl9pPr>
          </a:lstStyle>
          <a:p>
            <a:pPr eaLnBrk="1" hangingPunct="1"/>
            <a:r>
              <a:rPr lang="en-GB" dirty="0" smtClean="0"/>
              <a:t>Operating Profit (€m)</a:t>
            </a:r>
          </a:p>
        </p:txBody>
      </p:sp>
      <p:sp>
        <p:nvSpPr>
          <p:cNvPr id="21" name="Content Placeholder 9"/>
          <p:cNvSpPr>
            <a:spLocks/>
          </p:cNvSpPr>
          <p:nvPr/>
        </p:nvSpPr>
        <p:spPr bwMode="auto">
          <a:xfrm>
            <a:off x="4800600" y="3641725"/>
            <a:ext cx="3844925" cy="342900"/>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pPr>
            <a:r>
              <a:rPr lang="en-IE" sz="1600" dirty="0" smtClean="0">
                <a:solidFill>
                  <a:schemeClr val="accent1"/>
                </a:solidFill>
              </a:rPr>
              <a:t>SEM Generation </a:t>
            </a:r>
            <a:r>
              <a:rPr lang="en-IE" sz="1600" dirty="0">
                <a:solidFill>
                  <a:schemeClr val="accent1"/>
                </a:solidFill>
              </a:rPr>
              <a:t>Market </a:t>
            </a:r>
            <a:r>
              <a:rPr lang="en-IE" sz="1600" dirty="0" smtClean="0">
                <a:solidFill>
                  <a:schemeClr val="accent1"/>
                </a:solidFill>
              </a:rPr>
              <a:t>Share (MWh)</a:t>
            </a:r>
            <a:endParaRPr lang="en-GB" sz="1600" dirty="0">
              <a:solidFill>
                <a:schemeClr val="accent1"/>
              </a:solidFill>
            </a:endParaRPr>
          </a:p>
        </p:txBody>
      </p:sp>
      <p:sp>
        <p:nvSpPr>
          <p:cNvPr id="22" name="Rectangle 8"/>
          <p:cNvSpPr/>
          <p:nvPr/>
        </p:nvSpPr>
        <p:spPr bwMode="auto">
          <a:xfrm>
            <a:off x="4787900" y="3941763"/>
            <a:ext cx="3851275" cy="42862"/>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4" name="Line 38"/>
          <p:cNvSpPr>
            <a:spLocks noChangeShapeType="1"/>
          </p:cNvSpPr>
          <p:nvPr/>
        </p:nvSpPr>
        <p:spPr bwMode="auto">
          <a:xfrm>
            <a:off x="5756564" y="2164533"/>
            <a:ext cx="1719028" cy="83585"/>
          </a:xfrm>
          <a:prstGeom prst="line">
            <a:avLst/>
          </a:prstGeom>
          <a:noFill/>
          <a:ln w="19050">
            <a:solidFill>
              <a:schemeClr val="accent1"/>
            </a:solidFill>
            <a:round/>
            <a:headEnd type="oval" w="med" len="med"/>
            <a:tailEnd type="oval" w="med" len="med"/>
          </a:ln>
        </p:spPr>
        <p:txBody>
          <a:bodyPr/>
          <a:lstStyle/>
          <a:p>
            <a:endParaRPr lang="en-US"/>
          </a:p>
        </p:txBody>
      </p:sp>
      <p:sp>
        <p:nvSpPr>
          <p:cNvPr id="15" name="Text Box 44"/>
          <p:cNvSpPr txBox="1">
            <a:spLocks noChangeArrowheads="1"/>
          </p:cNvSpPr>
          <p:nvPr/>
        </p:nvSpPr>
        <p:spPr bwMode="auto">
          <a:xfrm>
            <a:off x="6303737" y="2334130"/>
            <a:ext cx="624682" cy="292388"/>
          </a:xfrm>
          <a:prstGeom prst="rect">
            <a:avLst/>
          </a:prstGeom>
          <a:noFill/>
          <a:ln w="9525">
            <a:noFill/>
            <a:miter lim="800000"/>
            <a:headEnd/>
            <a:tailEnd/>
          </a:ln>
        </p:spPr>
        <p:txBody>
          <a:bodyPr wrap="square">
            <a:spAutoFit/>
          </a:bodyPr>
          <a:lstStyle/>
          <a:p>
            <a:pPr algn="ctr">
              <a:spcBef>
                <a:spcPct val="50000"/>
              </a:spcBef>
            </a:pPr>
            <a:r>
              <a:rPr lang="en-IE" sz="1300" dirty="0">
                <a:solidFill>
                  <a:schemeClr val="accent1"/>
                </a:solidFill>
              </a:rPr>
              <a:t>(</a:t>
            </a:r>
            <a:r>
              <a:rPr lang="en-IE" sz="1300" dirty="0" smtClean="0">
                <a:solidFill>
                  <a:schemeClr val="accent1"/>
                </a:solidFill>
              </a:rPr>
              <a:t>4%)</a:t>
            </a:r>
            <a:endParaRPr lang="en-GB" sz="1300" dirty="0">
              <a:solidFill>
                <a:schemeClr val="accent1"/>
              </a:solidFill>
            </a:endParaRPr>
          </a:p>
        </p:txBody>
      </p:sp>
      <p:pic>
        <p:nvPicPr>
          <p:cNvPr id="4" name="Picture 3"/>
          <p:cNvPicPr>
            <a:picLocks noChangeAspect="1"/>
          </p:cNvPicPr>
          <p:nvPr/>
        </p:nvPicPr>
        <p:blipFill>
          <a:blip r:embed="rId4"/>
          <a:stretch>
            <a:fillRect/>
          </a:stretch>
        </p:blipFill>
        <p:spPr>
          <a:xfrm>
            <a:off x="5135324" y="4049737"/>
            <a:ext cx="3156426" cy="1968000"/>
          </a:xfrm>
          <a:prstGeom prst="rect">
            <a:avLst/>
          </a:prstGeom>
        </p:spPr>
      </p:pic>
      <p:sp>
        <p:nvSpPr>
          <p:cNvPr id="16" name="Rectangle 15"/>
          <p:cNvSpPr/>
          <p:nvPr/>
        </p:nvSpPr>
        <p:spPr>
          <a:xfrm>
            <a:off x="4815634" y="6273225"/>
            <a:ext cx="4572000" cy="584775"/>
          </a:xfrm>
          <a:prstGeom prst="rect">
            <a:avLst/>
          </a:prstGeom>
        </p:spPr>
        <p:txBody>
          <a:bodyPr>
            <a:spAutoFit/>
          </a:bodyPr>
          <a:lstStyle/>
          <a:p>
            <a:r>
              <a:rPr lang="en-IE" sz="800" b="0" baseline="30000" dirty="0">
                <a:solidFill>
                  <a:schemeClr val="tx2"/>
                </a:solidFill>
              </a:rPr>
              <a:t> 1   </a:t>
            </a:r>
            <a:r>
              <a:rPr lang="en-IE" sz="800" dirty="0" smtClean="0">
                <a:solidFill>
                  <a:schemeClr val="tx2"/>
                </a:solidFill>
              </a:rPr>
              <a:t>Exceptional </a:t>
            </a:r>
            <a:r>
              <a:rPr lang="en-IE" sz="800" dirty="0">
                <a:solidFill>
                  <a:schemeClr val="tx2"/>
                </a:solidFill>
              </a:rPr>
              <a:t>items</a:t>
            </a:r>
            <a:r>
              <a:rPr lang="en-IE" sz="800" b="0" dirty="0">
                <a:solidFill>
                  <a:schemeClr val="tx2"/>
                </a:solidFill>
              </a:rPr>
              <a:t>: </a:t>
            </a:r>
          </a:p>
          <a:p>
            <a:r>
              <a:rPr lang="en-GB" sz="800" dirty="0">
                <a:solidFill>
                  <a:schemeClr val="tx2"/>
                </a:solidFill>
              </a:rPr>
              <a:t>2015: Generation Impairment charge (€104m) - Corby in GB (€58m) </a:t>
            </a:r>
          </a:p>
          <a:p>
            <a:r>
              <a:rPr lang="en-GB" sz="800" dirty="0">
                <a:solidFill>
                  <a:schemeClr val="tx2"/>
                </a:solidFill>
              </a:rPr>
              <a:t>&amp; Coolkeeragh in NI (€46m) </a:t>
            </a:r>
          </a:p>
          <a:p>
            <a:endParaRPr lang="en-IE" sz="800" dirty="0">
              <a:solidFill>
                <a:schemeClr val="tx2"/>
              </a:solidFill>
            </a:endParaRPr>
          </a:p>
        </p:txBody>
      </p:sp>
    </p:spTree>
    <p:extLst>
      <p:ext uri="{BB962C8B-B14F-4D97-AF65-F5344CB8AC3E}">
        <p14:creationId xmlns:p14="http://schemas.microsoft.com/office/powerpoint/2010/main" val="415581250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p:cNvPicPr>
          <p:nvPr/>
        </p:nvPicPr>
        <p:blipFill>
          <a:blip r:embed="rId4"/>
          <a:stretch>
            <a:fillRect/>
          </a:stretch>
        </p:blipFill>
        <p:spPr>
          <a:xfrm>
            <a:off x="4760160" y="1728515"/>
            <a:ext cx="3591365" cy="1881600"/>
          </a:xfrm>
          <a:prstGeom prst="rect">
            <a:avLst/>
          </a:prstGeom>
        </p:spPr>
      </p:pic>
      <p:sp>
        <p:nvSpPr>
          <p:cNvPr id="52235" name="Rectangle 3"/>
          <p:cNvSpPr>
            <a:spLocks noChangeArrowheads="1"/>
          </p:cNvSpPr>
          <p:nvPr/>
        </p:nvSpPr>
        <p:spPr bwMode="auto">
          <a:xfrm>
            <a:off x="511519" y="1277143"/>
            <a:ext cx="4175125" cy="4729163"/>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a:solidFill>
                  <a:schemeClr val="accent1"/>
                </a:solidFill>
              </a:rPr>
              <a:t>Highlights</a:t>
            </a:r>
          </a:p>
          <a:p>
            <a:pPr marL="215900" lvl="1" indent="-214313" defTabSz="889000">
              <a:spcAft>
                <a:spcPct val="50000"/>
              </a:spcAft>
              <a:buClr>
                <a:schemeClr val="accent2"/>
              </a:buClr>
              <a:buFont typeface="Arial" charset="0"/>
              <a:buChar char="●"/>
            </a:pPr>
            <a:r>
              <a:rPr lang="en-US" sz="1600" b="0" dirty="0">
                <a:solidFill>
                  <a:srgbClr val="2E527E"/>
                </a:solidFill>
                <a:latin typeface="+mn-lt"/>
                <a:cs typeface="+mn-cs"/>
              </a:rPr>
              <a:t>6</a:t>
            </a:r>
            <a:r>
              <a:rPr lang="en-US" sz="1600" b="0" dirty="0" smtClean="0">
                <a:solidFill>
                  <a:srgbClr val="2E527E"/>
                </a:solidFill>
                <a:latin typeface="+mn-lt"/>
                <a:cs typeface="+mn-cs"/>
              </a:rPr>
              <a:t>% of Group EBITDA </a:t>
            </a:r>
            <a:endParaRPr lang="en-US" sz="1600" b="0" dirty="0">
              <a:solidFill>
                <a:srgbClr val="2E527E"/>
              </a:solidFill>
              <a:latin typeface="+mn-lt"/>
              <a:cs typeface="+mn-cs"/>
            </a:endParaRPr>
          </a:p>
          <a:p>
            <a:pPr marL="215900" lvl="1" indent="-214313" defTabSz="889000">
              <a:spcAft>
                <a:spcPct val="50000"/>
              </a:spcAft>
              <a:buClr>
                <a:schemeClr val="accent2"/>
              </a:buClr>
              <a:buFont typeface="Arial" charset="0"/>
              <a:buChar char="●"/>
            </a:pPr>
            <a:r>
              <a:rPr lang="en-IE" sz="1600" b="0" dirty="0" smtClean="0">
                <a:solidFill>
                  <a:schemeClr val="accent1"/>
                </a:solidFill>
              </a:rPr>
              <a:t>Strategy</a:t>
            </a:r>
            <a:r>
              <a:rPr lang="en-IE" sz="1600" b="0" dirty="0">
                <a:solidFill>
                  <a:schemeClr val="accent1"/>
                </a:solidFill>
              </a:rPr>
              <a:t>: GTS Business of </a:t>
            </a:r>
            <a:r>
              <a:rPr lang="en-IE" sz="1600" b="0" dirty="0" smtClean="0">
                <a:solidFill>
                  <a:schemeClr val="accent1"/>
                </a:solidFill>
              </a:rPr>
              <a:t>Scale</a:t>
            </a:r>
          </a:p>
          <a:p>
            <a:pPr marL="673100" lvl="2" indent="-214313" defTabSz="889000">
              <a:spcAft>
                <a:spcPct val="50000"/>
              </a:spcAft>
              <a:buClr>
                <a:schemeClr val="accent2"/>
              </a:buClr>
              <a:buFont typeface="Arial" charset="0"/>
              <a:buChar char="●"/>
            </a:pPr>
            <a:r>
              <a:rPr lang="en-US" sz="1400" b="0" dirty="0" smtClean="0">
                <a:solidFill>
                  <a:schemeClr val="accent1"/>
                </a:solidFill>
              </a:rPr>
              <a:t>Competitive </a:t>
            </a:r>
            <a:r>
              <a:rPr lang="en-US" sz="1400" b="0" dirty="0">
                <a:solidFill>
                  <a:schemeClr val="accent1"/>
                </a:solidFill>
              </a:rPr>
              <a:t>Offerings </a:t>
            </a:r>
            <a:endParaRPr lang="en-US" sz="1400" b="0" dirty="0" smtClean="0">
              <a:solidFill>
                <a:schemeClr val="accent1"/>
              </a:solidFill>
            </a:endParaRPr>
          </a:p>
          <a:p>
            <a:pPr marL="673100" lvl="2" indent="-214313" defTabSz="889000">
              <a:spcAft>
                <a:spcPct val="50000"/>
              </a:spcAft>
              <a:buClr>
                <a:schemeClr val="accent2"/>
              </a:buClr>
              <a:buFont typeface="Arial" charset="0"/>
              <a:buChar char="●"/>
            </a:pPr>
            <a:r>
              <a:rPr lang="en-US" sz="1400" b="0" dirty="0" smtClean="0">
                <a:solidFill>
                  <a:schemeClr val="accent1"/>
                </a:solidFill>
              </a:rPr>
              <a:t>Excellent </a:t>
            </a:r>
            <a:r>
              <a:rPr lang="en-US" sz="1400" b="0" dirty="0">
                <a:solidFill>
                  <a:schemeClr val="accent1"/>
                </a:solidFill>
              </a:rPr>
              <a:t>Customer </a:t>
            </a:r>
            <a:r>
              <a:rPr lang="en-US" sz="1400" b="0" dirty="0" smtClean="0">
                <a:solidFill>
                  <a:schemeClr val="accent1"/>
                </a:solidFill>
              </a:rPr>
              <a:t>Service</a:t>
            </a:r>
          </a:p>
          <a:p>
            <a:pPr marL="673100" lvl="2" indent="-214313" defTabSz="889000">
              <a:spcAft>
                <a:spcPct val="50000"/>
              </a:spcAft>
              <a:buClr>
                <a:schemeClr val="accent2"/>
              </a:buClr>
              <a:buFont typeface="Arial" charset="0"/>
              <a:buChar char="●"/>
            </a:pPr>
            <a:r>
              <a:rPr lang="en-US" sz="1400" b="0" dirty="0" smtClean="0">
                <a:solidFill>
                  <a:schemeClr val="accent1"/>
                </a:solidFill>
              </a:rPr>
              <a:t>New </a:t>
            </a:r>
            <a:r>
              <a:rPr lang="en-US" sz="1400" b="0" dirty="0">
                <a:solidFill>
                  <a:schemeClr val="accent1"/>
                </a:solidFill>
              </a:rPr>
              <a:t>and Innovative products </a:t>
            </a:r>
            <a:endParaRPr lang="en-US" sz="1600" b="0" dirty="0" smtClean="0">
              <a:solidFill>
                <a:srgbClr val="2E527E"/>
              </a:solidFill>
            </a:endParaRPr>
          </a:p>
          <a:p>
            <a:pPr marL="215900" lvl="1" indent="-214313" defTabSz="889000">
              <a:spcAft>
                <a:spcPct val="50000"/>
              </a:spcAft>
              <a:buClr>
                <a:schemeClr val="accent2"/>
              </a:buClr>
              <a:buFont typeface="Arial" charset="0"/>
              <a:buChar char="●"/>
            </a:pPr>
            <a:r>
              <a:rPr lang="en-US" sz="1600" b="0" dirty="0" smtClean="0">
                <a:solidFill>
                  <a:srgbClr val="2E527E"/>
                </a:solidFill>
              </a:rPr>
              <a:t>Higher 2016 operating profit </a:t>
            </a:r>
            <a:r>
              <a:rPr lang="en-IE" sz="1600" b="0" dirty="0" smtClean="0">
                <a:solidFill>
                  <a:srgbClr val="2E527E"/>
                </a:solidFill>
              </a:rPr>
              <a:t>due </a:t>
            </a:r>
            <a:r>
              <a:rPr lang="en-IE" sz="1600" b="0" dirty="0">
                <a:solidFill>
                  <a:srgbClr val="2E527E"/>
                </a:solidFill>
              </a:rPr>
              <a:t>to higher energy </a:t>
            </a:r>
            <a:r>
              <a:rPr lang="en-IE" sz="1600" b="0" dirty="0" smtClean="0">
                <a:solidFill>
                  <a:srgbClr val="2E527E"/>
                </a:solidFill>
              </a:rPr>
              <a:t>margins</a:t>
            </a:r>
            <a:endParaRPr lang="en-US" sz="1600" b="0" dirty="0" smtClean="0">
              <a:solidFill>
                <a:srgbClr val="2E527E"/>
              </a:solidFill>
              <a:latin typeface="+mn-lt"/>
              <a:cs typeface="+mn-cs"/>
            </a:endParaRPr>
          </a:p>
          <a:p>
            <a:pPr marL="215900" lvl="1" indent="-214313" defTabSz="889000">
              <a:spcAft>
                <a:spcPct val="50000"/>
              </a:spcAft>
              <a:buClr>
                <a:schemeClr val="accent2"/>
              </a:buClr>
              <a:buFont typeface="Arial" charset="0"/>
              <a:buChar char="●"/>
            </a:pPr>
            <a:r>
              <a:rPr lang="en-US" sz="1600" b="0" dirty="0">
                <a:solidFill>
                  <a:schemeClr val="accent1"/>
                </a:solidFill>
              </a:rPr>
              <a:t>Net margin of </a:t>
            </a:r>
            <a:r>
              <a:rPr lang="en-IE" sz="1600" b="0" dirty="0" smtClean="0">
                <a:solidFill>
                  <a:schemeClr val="accent1"/>
                </a:solidFill>
              </a:rPr>
              <a:t>3.5% </a:t>
            </a:r>
            <a:r>
              <a:rPr lang="en-IE" sz="1600" b="0" dirty="0">
                <a:solidFill>
                  <a:schemeClr val="accent1"/>
                </a:solidFill>
              </a:rPr>
              <a:t>(</a:t>
            </a:r>
            <a:r>
              <a:rPr lang="en-IE" sz="1600" b="0" dirty="0" smtClean="0">
                <a:solidFill>
                  <a:schemeClr val="accent1"/>
                </a:solidFill>
              </a:rPr>
              <a:t>2015: 2.7%</a:t>
            </a:r>
            <a:r>
              <a:rPr lang="en-IE" sz="1600" b="0" baseline="30000" dirty="0">
                <a:solidFill>
                  <a:schemeClr val="accent1"/>
                </a:solidFill>
              </a:rPr>
              <a:t>1</a:t>
            </a:r>
            <a:r>
              <a:rPr lang="en-IE" sz="1600" b="0" dirty="0" smtClean="0">
                <a:solidFill>
                  <a:schemeClr val="accent1"/>
                </a:solidFill>
              </a:rPr>
              <a:t>)</a:t>
            </a:r>
            <a:endParaRPr lang="en-IE" sz="1600" b="0" dirty="0">
              <a:solidFill>
                <a:schemeClr val="accent1"/>
              </a:solidFill>
            </a:endParaRPr>
          </a:p>
          <a:p>
            <a:pPr marL="215900" lvl="1" indent="-214313" defTabSz="889000">
              <a:spcAft>
                <a:spcPct val="50000"/>
              </a:spcAft>
              <a:buClr>
                <a:schemeClr val="accent2"/>
              </a:buClr>
              <a:buFont typeface="Arial" charset="0"/>
              <a:buChar char="●"/>
            </a:pPr>
            <a:r>
              <a:rPr lang="en-US" sz="1600" b="0" dirty="0" smtClean="0">
                <a:solidFill>
                  <a:srgbClr val="2E527E"/>
                </a:solidFill>
                <a:latin typeface="+mn-lt"/>
                <a:cs typeface="+mn-cs"/>
              </a:rPr>
              <a:t>Market share 37% </a:t>
            </a:r>
          </a:p>
          <a:p>
            <a:pPr marL="215900" lvl="1" indent="-214313" defTabSz="889000">
              <a:spcAft>
                <a:spcPct val="50000"/>
              </a:spcAft>
              <a:buClr>
                <a:schemeClr val="accent2"/>
              </a:buClr>
              <a:buFont typeface="Arial" charset="0"/>
              <a:buChar char="●"/>
            </a:pPr>
            <a:r>
              <a:rPr lang="en-US" sz="1600" b="0" dirty="0" smtClean="0">
                <a:solidFill>
                  <a:srgbClr val="2E527E"/>
                </a:solidFill>
                <a:latin typeface="+mn-lt"/>
                <a:cs typeface="+mn-cs"/>
              </a:rPr>
              <a:t>NI </a:t>
            </a:r>
            <a:r>
              <a:rPr lang="en-US" sz="1600" b="0" dirty="0">
                <a:solidFill>
                  <a:srgbClr val="2E527E"/>
                </a:solidFill>
                <a:latin typeface="+mn-lt"/>
                <a:cs typeface="+mn-cs"/>
              </a:rPr>
              <a:t>Residential market </a:t>
            </a:r>
            <a:r>
              <a:rPr lang="en-US" sz="1600" b="0" dirty="0" smtClean="0">
                <a:solidFill>
                  <a:srgbClr val="2E527E"/>
                </a:solidFill>
                <a:latin typeface="+mn-lt"/>
                <a:cs typeface="+mn-cs"/>
              </a:rPr>
              <a:t>entry </a:t>
            </a:r>
            <a:r>
              <a:rPr lang="en-US" sz="1600" b="0" dirty="0">
                <a:solidFill>
                  <a:srgbClr val="2E527E"/>
                </a:solidFill>
                <a:latin typeface="+mn-lt"/>
                <a:cs typeface="+mn-cs"/>
              </a:rPr>
              <a:t>p</a:t>
            </a:r>
            <a:r>
              <a:rPr lang="en-US" sz="1600" b="0" dirty="0" smtClean="0">
                <a:solidFill>
                  <a:srgbClr val="2E527E"/>
                </a:solidFill>
                <a:latin typeface="+mn-lt"/>
                <a:cs typeface="+mn-cs"/>
              </a:rPr>
              <a:t>rogressing well</a:t>
            </a:r>
          </a:p>
          <a:p>
            <a:pPr marL="1587" lvl="1" defTabSz="889000">
              <a:spcAft>
                <a:spcPct val="50000"/>
              </a:spcAft>
              <a:buClr>
                <a:schemeClr val="accent2"/>
              </a:buClr>
            </a:pPr>
            <a:endParaRPr lang="en-IE" sz="1600" dirty="0" smtClean="0">
              <a:solidFill>
                <a:srgbClr val="2E527E"/>
              </a:solidFill>
            </a:endParaRPr>
          </a:p>
          <a:p>
            <a:pPr marL="215900" lvl="1" indent="-214313" defTabSz="889000">
              <a:spcAft>
                <a:spcPct val="50000"/>
              </a:spcAft>
              <a:buClr>
                <a:schemeClr val="accent2"/>
              </a:buClr>
              <a:buFont typeface="Arial" charset="0"/>
              <a:buChar char="●"/>
            </a:pPr>
            <a:r>
              <a:rPr lang="en-IE" sz="1600" dirty="0" smtClean="0">
                <a:solidFill>
                  <a:srgbClr val="2E527E"/>
                </a:solidFill>
              </a:rPr>
              <a:t>2017 </a:t>
            </a:r>
            <a:r>
              <a:rPr lang="en-IE" sz="1600" dirty="0">
                <a:solidFill>
                  <a:srgbClr val="2E527E"/>
                </a:solidFill>
              </a:rPr>
              <a:t>Focus: </a:t>
            </a:r>
            <a:r>
              <a:rPr lang="en-IE" sz="1600" b="0" dirty="0" smtClean="0">
                <a:solidFill>
                  <a:srgbClr val="2E527E"/>
                </a:solidFill>
              </a:rPr>
              <a:t>Customer </a:t>
            </a:r>
            <a:r>
              <a:rPr lang="en-IE" sz="1600" b="0" dirty="0">
                <a:solidFill>
                  <a:srgbClr val="2E527E"/>
                </a:solidFill>
              </a:rPr>
              <a:t>service, value and market share at </a:t>
            </a:r>
            <a:r>
              <a:rPr lang="en-IE" sz="1600" b="0" dirty="0" smtClean="0">
                <a:solidFill>
                  <a:srgbClr val="2E527E"/>
                </a:solidFill>
              </a:rPr>
              <a:t>appropriate margins </a:t>
            </a:r>
            <a:endParaRPr lang="en-US" sz="1600" b="0" dirty="0" smtClean="0">
              <a:solidFill>
                <a:schemeClr val="accent1"/>
              </a:solidFill>
              <a:latin typeface="+mn-lt"/>
              <a:cs typeface="+mn-cs"/>
            </a:endParaRPr>
          </a:p>
          <a:p>
            <a:pPr marL="1587" lvl="1" defTabSz="889000">
              <a:spcAft>
                <a:spcPts val="900"/>
              </a:spcAft>
              <a:buClr>
                <a:schemeClr val="tx1"/>
              </a:buClr>
              <a:buSzPct val="150000"/>
            </a:pPr>
            <a:endParaRPr lang="en-IE" sz="1400" b="0" dirty="0" smtClean="0">
              <a:solidFill>
                <a:schemeClr val="accent1"/>
              </a:solidFill>
            </a:endParaRPr>
          </a:p>
          <a:p>
            <a:pPr marL="1587" lvl="1" defTabSz="889000">
              <a:spcAft>
                <a:spcPts val="900"/>
              </a:spcAft>
              <a:buClr>
                <a:schemeClr val="tx1"/>
              </a:buClr>
              <a:buSzPct val="150000"/>
            </a:pPr>
            <a:endParaRPr lang="en-IE" sz="1400" b="0" dirty="0">
              <a:solidFill>
                <a:schemeClr val="accent1"/>
              </a:solidFill>
            </a:endParaRPr>
          </a:p>
          <a:p>
            <a:pPr marL="215900" lvl="1" indent="-214313" defTabSz="889000">
              <a:spcAft>
                <a:spcPct val="75000"/>
              </a:spcAft>
              <a:buClr>
                <a:schemeClr val="tx1"/>
              </a:buClr>
              <a:buSzPct val="150000"/>
              <a:buFontTx/>
              <a:buChar char="•"/>
            </a:pPr>
            <a:endParaRPr lang="en-GB" sz="1400" b="0" dirty="0">
              <a:solidFill>
                <a:schemeClr val="accent1"/>
              </a:solidFill>
            </a:endParaRPr>
          </a:p>
        </p:txBody>
      </p:sp>
      <p:sp>
        <p:nvSpPr>
          <p:cNvPr id="52226" name="Rectangle 2"/>
          <p:cNvSpPr>
            <a:spLocks noGrp="1" noChangeArrowheads="1"/>
          </p:cNvSpPr>
          <p:nvPr>
            <p:ph type="title" idx="4294967295"/>
          </p:nvPr>
        </p:nvSpPr>
        <p:spPr>
          <a:xfrm>
            <a:off x="391824" y="452438"/>
            <a:ext cx="6959600" cy="536575"/>
          </a:xfrm>
        </p:spPr>
        <p:txBody>
          <a:bodyPr/>
          <a:lstStyle/>
          <a:p>
            <a:pPr eaLnBrk="1" hangingPunct="1"/>
            <a:r>
              <a:rPr lang="en-US" dirty="0" smtClean="0"/>
              <a:t>Electric Ireland</a:t>
            </a:r>
          </a:p>
        </p:txBody>
      </p:sp>
      <p:sp>
        <p:nvSpPr>
          <p:cNvPr id="52228" name="Rectangle 4"/>
          <p:cNvSpPr>
            <a:spLocks noGrp="1" noChangeArrowheads="1"/>
          </p:cNvSpPr>
          <p:nvPr>
            <p:ph sz="quarter" idx="4294967295"/>
          </p:nvPr>
        </p:nvSpPr>
        <p:spPr>
          <a:xfrm>
            <a:off x="4794250" y="1285875"/>
            <a:ext cx="3851275" cy="368300"/>
          </a:xfrm>
        </p:spPr>
        <p:txBody>
          <a:bodyPr/>
          <a:lstStyle/>
          <a:p>
            <a:pPr eaLnBrk="1" hangingPunct="1"/>
            <a:r>
              <a:rPr lang="en-GB" smtClean="0"/>
              <a:t>Operating Profit (€m)</a:t>
            </a:r>
          </a:p>
        </p:txBody>
      </p:sp>
      <p:sp>
        <p:nvSpPr>
          <p:cNvPr id="52229" name="Content Placeholder 9"/>
          <p:cNvSpPr>
            <a:spLocks/>
          </p:cNvSpPr>
          <p:nvPr/>
        </p:nvSpPr>
        <p:spPr bwMode="auto">
          <a:xfrm>
            <a:off x="4800600" y="3641725"/>
            <a:ext cx="3844925" cy="342900"/>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IE" sz="1600" dirty="0" smtClean="0">
                <a:solidFill>
                  <a:schemeClr val="accent1"/>
                </a:solidFill>
              </a:rPr>
              <a:t>SEM Retail </a:t>
            </a:r>
            <a:r>
              <a:rPr lang="en-IE" sz="1600" dirty="0">
                <a:solidFill>
                  <a:schemeClr val="accent1"/>
                </a:solidFill>
              </a:rPr>
              <a:t>Market Share (MWh)</a:t>
            </a:r>
            <a:endParaRPr lang="en-GB" sz="1600" dirty="0">
              <a:solidFill>
                <a:schemeClr val="accent1"/>
              </a:solidFill>
            </a:endParaRPr>
          </a:p>
        </p:txBody>
      </p:sp>
      <p:sp>
        <p:nvSpPr>
          <p:cNvPr id="2" name="Rectangle 8"/>
          <p:cNvSpPr/>
          <p:nvPr/>
        </p:nvSpPr>
        <p:spPr bwMode="auto">
          <a:xfrm>
            <a:off x="4787900" y="3941763"/>
            <a:ext cx="3851275" cy="42862"/>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3" name="Rectangle 8"/>
          <p:cNvSpPr/>
          <p:nvPr/>
        </p:nvSpPr>
        <p:spPr bwMode="auto">
          <a:xfrm>
            <a:off x="505169" y="1651319"/>
            <a:ext cx="3857625" cy="45719"/>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4" name="Rectangle 8"/>
          <p:cNvSpPr/>
          <p:nvPr/>
        </p:nvSpPr>
        <p:spPr bwMode="auto">
          <a:xfrm>
            <a:off x="4800600" y="1654043"/>
            <a:ext cx="3851275" cy="42862"/>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13" name="Line 38"/>
          <p:cNvSpPr>
            <a:spLocks noChangeShapeType="1"/>
          </p:cNvSpPr>
          <p:nvPr/>
        </p:nvSpPr>
        <p:spPr bwMode="auto">
          <a:xfrm flipV="1">
            <a:off x="5932714" y="1946429"/>
            <a:ext cx="1534885" cy="223438"/>
          </a:xfrm>
          <a:prstGeom prst="line">
            <a:avLst/>
          </a:prstGeom>
          <a:noFill/>
          <a:ln w="19050">
            <a:solidFill>
              <a:schemeClr val="accent1"/>
            </a:solidFill>
            <a:round/>
            <a:headEnd type="oval" w="med" len="med"/>
            <a:tailEnd type="oval" w="med" len="med"/>
          </a:ln>
        </p:spPr>
        <p:txBody>
          <a:bodyPr/>
          <a:lstStyle/>
          <a:p>
            <a:endParaRPr lang="en-US"/>
          </a:p>
        </p:txBody>
      </p:sp>
      <p:sp>
        <p:nvSpPr>
          <p:cNvPr id="14" name="Text Box 44"/>
          <p:cNvSpPr txBox="1">
            <a:spLocks noChangeArrowheads="1"/>
          </p:cNvSpPr>
          <p:nvPr/>
        </p:nvSpPr>
        <p:spPr bwMode="auto">
          <a:xfrm>
            <a:off x="6317506" y="2201477"/>
            <a:ext cx="729582" cy="292388"/>
          </a:xfrm>
          <a:prstGeom prst="rect">
            <a:avLst/>
          </a:prstGeom>
          <a:noFill/>
          <a:ln w="9525">
            <a:noFill/>
            <a:miter lim="800000"/>
            <a:headEnd/>
            <a:tailEnd/>
          </a:ln>
        </p:spPr>
        <p:txBody>
          <a:bodyPr wrap="square">
            <a:spAutoFit/>
          </a:bodyPr>
          <a:lstStyle/>
          <a:p>
            <a:pPr algn="ctr">
              <a:spcBef>
                <a:spcPct val="50000"/>
              </a:spcBef>
            </a:pPr>
            <a:r>
              <a:rPr lang="en-IE" sz="1300" dirty="0" smtClean="0">
                <a:solidFill>
                  <a:schemeClr val="accent1"/>
                </a:solidFill>
              </a:rPr>
              <a:t>+29%</a:t>
            </a:r>
            <a:endParaRPr lang="en-GB" sz="1300" dirty="0">
              <a:solidFill>
                <a:schemeClr val="accent1"/>
              </a:solidFill>
            </a:endParaRPr>
          </a:p>
        </p:txBody>
      </p:sp>
      <p:pic>
        <p:nvPicPr>
          <p:cNvPr id="16" name="Picture 15"/>
          <p:cNvPicPr>
            <a:picLocks/>
          </p:cNvPicPr>
          <p:nvPr/>
        </p:nvPicPr>
        <p:blipFill>
          <a:blip r:embed="rId5"/>
          <a:stretch>
            <a:fillRect/>
          </a:stretch>
        </p:blipFill>
        <p:spPr>
          <a:xfrm>
            <a:off x="4867880" y="4006457"/>
            <a:ext cx="3511028" cy="1980000"/>
          </a:xfrm>
          <a:prstGeom prst="rect">
            <a:avLst/>
          </a:prstGeom>
        </p:spPr>
      </p:pic>
      <p:sp>
        <p:nvSpPr>
          <p:cNvPr id="17" name="Text Box 17"/>
          <p:cNvSpPr txBox="1">
            <a:spLocks noChangeArrowheads="1"/>
          </p:cNvSpPr>
          <p:nvPr>
            <p:custDataLst>
              <p:tags r:id="rId1"/>
            </p:custDataLst>
          </p:nvPr>
        </p:nvSpPr>
        <p:spPr bwMode="gray">
          <a:xfrm>
            <a:off x="5175386" y="6446177"/>
            <a:ext cx="2867178" cy="289391"/>
          </a:xfrm>
          <a:prstGeom prst="rect">
            <a:avLst/>
          </a:prstGeom>
          <a:noFill/>
          <a:ln w="9525">
            <a:noFill/>
            <a:miter lim="800000"/>
            <a:headEnd/>
            <a:tailEnd/>
          </a:ln>
        </p:spPr>
        <p:txBody>
          <a:bodyPr lIns="0" tIns="0" rIns="0" bIns="0" anchor="t"/>
          <a:lstStyle/>
          <a:p>
            <a:r>
              <a:rPr lang="en-IE" altLang="en-US" sz="800" b="0" baseline="30000" dirty="0" smtClean="0">
                <a:solidFill>
                  <a:schemeClr val="tx2"/>
                </a:solidFill>
              </a:rPr>
              <a:t>1 </a:t>
            </a:r>
            <a:r>
              <a:rPr lang="en-IE" altLang="en-US" sz="800" b="0" dirty="0" smtClean="0">
                <a:solidFill>
                  <a:schemeClr val="tx2"/>
                </a:solidFill>
              </a:rPr>
              <a:t>PBIT margin excl. REFIT true-up. 2.1% including REFIT</a:t>
            </a:r>
            <a:endParaRPr lang="en-GB" altLang="en-US" sz="800" b="0" dirty="0">
              <a:solidFill>
                <a:schemeClr val="tx2"/>
              </a:solidFill>
            </a:endParaRPr>
          </a:p>
        </p:txBody>
      </p:sp>
      <p:sp>
        <p:nvSpPr>
          <p:cNvPr id="18" name="TextBox 17"/>
          <p:cNvSpPr txBox="1"/>
          <p:nvPr/>
        </p:nvSpPr>
        <p:spPr>
          <a:xfrm>
            <a:off x="5731529" y="1715766"/>
            <a:ext cx="453766" cy="307777"/>
          </a:xfrm>
          <a:prstGeom prst="rect">
            <a:avLst/>
          </a:prstGeom>
          <a:noFill/>
        </p:spPr>
        <p:txBody>
          <a:bodyPr wrap="square" rtlCol="0">
            <a:spAutoFit/>
          </a:bodyPr>
          <a:lstStyle/>
          <a:p>
            <a:r>
              <a:rPr lang="en-IE" sz="1400" dirty="0" smtClean="0">
                <a:solidFill>
                  <a:srgbClr val="002060"/>
                </a:solidFill>
              </a:rPr>
              <a:t>44</a:t>
            </a:r>
          </a:p>
        </p:txBody>
      </p:sp>
    </p:spTree>
    <p:extLst>
      <p:ext uri="{BB962C8B-B14F-4D97-AF65-F5344CB8AC3E}">
        <p14:creationId xmlns:p14="http://schemas.microsoft.com/office/powerpoint/2010/main" val="279022248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4"/>
          <p:cNvSpPr>
            <a:spLocks noGrp="1" noChangeArrowheads="1"/>
          </p:cNvSpPr>
          <p:nvPr>
            <p:ph type="ctrTitle" sz="quarter" idx="4294967295"/>
          </p:nvPr>
        </p:nvSpPr>
        <p:spPr>
          <a:xfrm>
            <a:off x="1716088" y="2506663"/>
            <a:ext cx="6605587" cy="620712"/>
          </a:xfrm>
        </p:spPr>
        <p:txBody>
          <a:bodyPr bIns="0"/>
          <a:lstStyle/>
          <a:p>
            <a:pPr eaLnBrk="1" hangingPunct="1"/>
            <a:r>
              <a:rPr lang="en-GB" sz="3200" dirty="0" smtClean="0"/>
              <a:t>Funding &amp; Liquidity</a:t>
            </a:r>
          </a:p>
        </p:txBody>
      </p:sp>
    </p:spTree>
    <p:extLst>
      <p:ext uri="{BB962C8B-B14F-4D97-AF65-F5344CB8AC3E}">
        <p14:creationId xmlns:p14="http://schemas.microsoft.com/office/powerpoint/2010/main" val="3685968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p:cNvPicPr>
          <p:nvPr/>
        </p:nvPicPr>
        <p:blipFill>
          <a:blip r:embed="rId3"/>
          <a:stretch>
            <a:fillRect/>
          </a:stretch>
        </p:blipFill>
        <p:spPr>
          <a:xfrm>
            <a:off x="4512842" y="3984625"/>
            <a:ext cx="4067257" cy="2071680"/>
          </a:xfrm>
          <a:prstGeom prst="rect">
            <a:avLst/>
          </a:prstGeom>
        </p:spPr>
      </p:pic>
      <p:pic>
        <p:nvPicPr>
          <p:cNvPr id="5" name="Picture 4"/>
          <p:cNvPicPr>
            <a:picLocks/>
          </p:cNvPicPr>
          <p:nvPr/>
        </p:nvPicPr>
        <p:blipFill>
          <a:blip r:embed="rId4"/>
          <a:stretch>
            <a:fillRect/>
          </a:stretch>
        </p:blipFill>
        <p:spPr>
          <a:xfrm>
            <a:off x="4472508" y="1701775"/>
            <a:ext cx="4107591" cy="2111400"/>
          </a:xfrm>
          <a:prstGeom prst="rect">
            <a:avLst/>
          </a:prstGeom>
        </p:spPr>
      </p:pic>
      <p:sp>
        <p:nvSpPr>
          <p:cNvPr id="3" name="Rectangle 8"/>
          <p:cNvSpPr/>
          <p:nvPr/>
        </p:nvSpPr>
        <p:spPr bwMode="auto">
          <a:xfrm>
            <a:off x="502971" y="1611313"/>
            <a:ext cx="3851275" cy="42863"/>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dirty="0">
              <a:cs typeface="+mn-cs"/>
            </a:endParaRPr>
          </a:p>
        </p:txBody>
      </p:sp>
      <p:sp>
        <p:nvSpPr>
          <p:cNvPr id="61443" name="Rectangle 4"/>
          <p:cNvSpPr>
            <a:spLocks noChangeArrowheads="1"/>
          </p:cNvSpPr>
          <p:nvPr/>
        </p:nvSpPr>
        <p:spPr bwMode="auto">
          <a:xfrm>
            <a:off x="358775" y="425984"/>
            <a:ext cx="6962775" cy="536575"/>
          </a:xfrm>
          <a:prstGeom prst="rect">
            <a:avLst/>
          </a:prstGeom>
          <a:noFill/>
          <a:ln w="9525">
            <a:noFill/>
            <a:miter lim="800000"/>
            <a:headEnd/>
            <a:tailEnd/>
          </a:ln>
        </p:spPr>
        <p:txBody>
          <a:bodyPr lIns="118909" tIns="59454" rIns="118909" bIns="59454" anchor="b"/>
          <a:lstStyle/>
          <a:p>
            <a:pPr defTabSz="889000"/>
            <a:r>
              <a:rPr lang="en-US" sz="2400" dirty="0"/>
              <a:t>ESB Group Debt Overview</a:t>
            </a:r>
          </a:p>
        </p:txBody>
      </p:sp>
      <p:sp>
        <p:nvSpPr>
          <p:cNvPr id="61444" name="Rectangle 4"/>
          <p:cNvSpPr>
            <a:spLocks noChangeArrowheads="1"/>
          </p:cNvSpPr>
          <p:nvPr/>
        </p:nvSpPr>
        <p:spPr bwMode="auto">
          <a:xfrm>
            <a:off x="4794250" y="1285875"/>
            <a:ext cx="3851275" cy="368300"/>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a:solidFill>
                  <a:schemeClr val="accent1"/>
                </a:solidFill>
              </a:rPr>
              <a:t>Interest Rate Management </a:t>
            </a:r>
          </a:p>
        </p:txBody>
      </p:sp>
      <p:sp>
        <p:nvSpPr>
          <p:cNvPr id="61445" name="Content Placeholder 9"/>
          <p:cNvSpPr>
            <a:spLocks/>
          </p:cNvSpPr>
          <p:nvPr/>
        </p:nvSpPr>
        <p:spPr bwMode="auto">
          <a:xfrm>
            <a:off x="4800600" y="3641725"/>
            <a:ext cx="3844925" cy="342900"/>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a:solidFill>
                  <a:schemeClr val="accent1"/>
                </a:solidFill>
              </a:rPr>
              <a:t>Available Liquidity - €</a:t>
            </a:r>
            <a:r>
              <a:rPr lang="en-GB" sz="1600" dirty="0" smtClean="0">
                <a:solidFill>
                  <a:schemeClr val="accent1"/>
                </a:solidFill>
              </a:rPr>
              <a:t>1.7bn </a:t>
            </a:r>
            <a:endParaRPr lang="en-GB" sz="1600" dirty="0">
              <a:solidFill>
                <a:schemeClr val="accent1"/>
              </a:solidFill>
            </a:endParaRPr>
          </a:p>
        </p:txBody>
      </p:sp>
      <p:sp>
        <p:nvSpPr>
          <p:cNvPr id="2" name="Rectangle 8"/>
          <p:cNvSpPr/>
          <p:nvPr/>
        </p:nvSpPr>
        <p:spPr bwMode="auto">
          <a:xfrm>
            <a:off x="4800600" y="3941763"/>
            <a:ext cx="3851275" cy="42862"/>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dirty="0">
              <a:cs typeface="+mn-cs"/>
            </a:endParaRPr>
          </a:p>
        </p:txBody>
      </p:sp>
      <p:sp>
        <p:nvSpPr>
          <p:cNvPr id="4" name="Rectangle 8"/>
          <p:cNvSpPr/>
          <p:nvPr/>
        </p:nvSpPr>
        <p:spPr bwMode="auto">
          <a:xfrm>
            <a:off x="4800600" y="1611313"/>
            <a:ext cx="3851275" cy="42862"/>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dirty="0">
              <a:cs typeface="+mn-cs"/>
            </a:endParaRPr>
          </a:p>
        </p:txBody>
      </p:sp>
      <p:sp>
        <p:nvSpPr>
          <p:cNvPr id="61454" name="Rectangle 3"/>
          <p:cNvSpPr>
            <a:spLocks noChangeArrowheads="1"/>
          </p:cNvSpPr>
          <p:nvPr/>
        </p:nvSpPr>
        <p:spPr bwMode="auto">
          <a:xfrm>
            <a:off x="502971" y="1293844"/>
            <a:ext cx="4102100" cy="368300"/>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IE" sz="1600" dirty="0">
                <a:solidFill>
                  <a:schemeClr val="accent1"/>
                </a:solidFill>
              </a:rPr>
              <a:t>Group Debt 31 December 2016 - €4.9 </a:t>
            </a:r>
            <a:r>
              <a:rPr lang="en-IE" sz="1600" dirty="0" err="1">
                <a:solidFill>
                  <a:schemeClr val="accent1"/>
                </a:solidFill>
              </a:rPr>
              <a:t>bn</a:t>
            </a:r>
            <a:endParaRPr lang="en-GB" sz="1600" dirty="0">
              <a:solidFill>
                <a:schemeClr val="accent1"/>
              </a:solidFill>
            </a:endParaRPr>
          </a:p>
        </p:txBody>
      </p:sp>
      <p:sp>
        <p:nvSpPr>
          <p:cNvPr id="17" name="Text Box 16"/>
          <p:cNvSpPr txBox="1">
            <a:spLocks noChangeArrowheads="1"/>
          </p:cNvSpPr>
          <p:nvPr/>
        </p:nvSpPr>
        <p:spPr bwMode="auto">
          <a:xfrm>
            <a:off x="7293717" y="3118505"/>
            <a:ext cx="1568272" cy="523220"/>
          </a:xfrm>
          <a:prstGeom prst="rect">
            <a:avLst/>
          </a:prstGeom>
          <a:noFill/>
          <a:ln w="9525">
            <a:noFill/>
            <a:miter lim="800000"/>
            <a:headEnd/>
            <a:tailEnd/>
          </a:ln>
        </p:spPr>
        <p:txBody>
          <a:bodyPr wrap="square">
            <a:spAutoFit/>
          </a:bodyPr>
          <a:lstStyle/>
          <a:p>
            <a:pPr algn="ctr">
              <a:spcBef>
                <a:spcPct val="50000"/>
              </a:spcBef>
            </a:pPr>
            <a:r>
              <a:rPr lang="en-IE" sz="1400" dirty="0">
                <a:solidFill>
                  <a:schemeClr val="accent1"/>
                </a:solidFill>
              </a:rPr>
              <a:t>Fixed / Inflation-linked </a:t>
            </a:r>
            <a:r>
              <a:rPr lang="en-IE" sz="1400" dirty="0" smtClean="0">
                <a:solidFill>
                  <a:schemeClr val="accent1"/>
                </a:solidFill>
              </a:rPr>
              <a:t>96%</a:t>
            </a:r>
            <a:endParaRPr lang="en-GB" sz="1400" dirty="0">
              <a:solidFill>
                <a:schemeClr val="accent1"/>
              </a:solidFill>
            </a:endParaRPr>
          </a:p>
        </p:txBody>
      </p:sp>
      <p:sp>
        <p:nvSpPr>
          <p:cNvPr id="19" name="Text Box 17"/>
          <p:cNvSpPr txBox="1">
            <a:spLocks noChangeArrowheads="1"/>
          </p:cNvSpPr>
          <p:nvPr/>
        </p:nvSpPr>
        <p:spPr bwMode="auto">
          <a:xfrm>
            <a:off x="5093353" y="1654175"/>
            <a:ext cx="1274763" cy="304800"/>
          </a:xfrm>
          <a:prstGeom prst="rect">
            <a:avLst/>
          </a:prstGeom>
          <a:noFill/>
          <a:ln w="9525">
            <a:noFill/>
            <a:miter lim="800000"/>
            <a:headEnd/>
            <a:tailEnd/>
          </a:ln>
        </p:spPr>
        <p:txBody>
          <a:bodyPr>
            <a:spAutoFit/>
          </a:bodyPr>
          <a:lstStyle/>
          <a:p>
            <a:pPr algn="ctr">
              <a:spcBef>
                <a:spcPct val="50000"/>
              </a:spcBef>
            </a:pPr>
            <a:r>
              <a:rPr lang="en-IE" sz="1400" dirty="0">
                <a:solidFill>
                  <a:schemeClr val="accent1"/>
                </a:solidFill>
              </a:rPr>
              <a:t>Floating </a:t>
            </a:r>
            <a:r>
              <a:rPr lang="en-IE" sz="1400" dirty="0" smtClean="0">
                <a:solidFill>
                  <a:schemeClr val="accent1"/>
                </a:solidFill>
              </a:rPr>
              <a:t>4%</a:t>
            </a:r>
            <a:endParaRPr lang="en-GB" sz="1400" dirty="0">
              <a:solidFill>
                <a:schemeClr val="accent1"/>
              </a:solidFill>
            </a:endParaRPr>
          </a:p>
        </p:txBody>
      </p:sp>
      <p:sp>
        <p:nvSpPr>
          <p:cNvPr id="20" name="Text Box 18"/>
          <p:cNvSpPr txBox="1">
            <a:spLocks noChangeArrowheads="1"/>
          </p:cNvSpPr>
          <p:nvPr/>
        </p:nvSpPr>
        <p:spPr bwMode="auto">
          <a:xfrm>
            <a:off x="7312916" y="5280025"/>
            <a:ext cx="1535112" cy="523220"/>
          </a:xfrm>
          <a:prstGeom prst="rect">
            <a:avLst/>
          </a:prstGeom>
          <a:noFill/>
          <a:ln w="9525">
            <a:noFill/>
            <a:miter lim="800000"/>
            <a:headEnd/>
            <a:tailEnd/>
          </a:ln>
        </p:spPr>
        <p:txBody>
          <a:bodyPr>
            <a:spAutoFit/>
          </a:bodyPr>
          <a:lstStyle/>
          <a:p>
            <a:pPr algn="ctr">
              <a:spcBef>
                <a:spcPct val="50000"/>
              </a:spcBef>
            </a:pPr>
            <a:r>
              <a:rPr lang="en-IE" sz="1400" dirty="0">
                <a:solidFill>
                  <a:schemeClr val="accent1"/>
                </a:solidFill>
              </a:rPr>
              <a:t>Committed Facilities </a:t>
            </a:r>
            <a:r>
              <a:rPr lang="en-IE" sz="1400" dirty="0" smtClean="0">
                <a:solidFill>
                  <a:schemeClr val="accent1"/>
                </a:solidFill>
              </a:rPr>
              <a:t>88%</a:t>
            </a:r>
            <a:endParaRPr lang="en-GB" sz="1400" dirty="0">
              <a:solidFill>
                <a:schemeClr val="accent1"/>
              </a:solidFill>
            </a:endParaRPr>
          </a:p>
        </p:txBody>
      </p:sp>
      <p:sp>
        <p:nvSpPr>
          <p:cNvPr id="21" name="Text Box 19"/>
          <p:cNvSpPr txBox="1">
            <a:spLocks noChangeArrowheads="1"/>
          </p:cNvSpPr>
          <p:nvPr/>
        </p:nvSpPr>
        <p:spPr bwMode="auto">
          <a:xfrm>
            <a:off x="5197475" y="3984625"/>
            <a:ext cx="708025" cy="523220"/>
          </a:xfrm>
          <a:prstGeom prst="rect">
            <a:avLst/>
          </a:prstGeom>
          <a:noFill/>
          <a:ln w="9525">
            <a:noFill/>
            <a:miter lim="800000"/>
            <a:headEnd/>
            <a:tailEnd/>
          </a:ln>
        </p:spPr>
        <p:txBody>
          <a:bodyPr>
            <a:spAutoFit/>
          </a:bodyPr>
          <a:lstStyle/>
          <a:p>
            <a:pPr algn="ctr">
              <a:spcBef>
                <a:spcPct val="50000"/>
              </a:spcBef>
            </a:pPr>
            <a:r>
              <a:rPr lang="en-IE" sz="1400" dirty="0">
                <a:solidFill>
                  <a:schemeClr val="accent1"/>
                </a:solidFill>
              </a:rPr>
              <a:t>Cash </a:t>
            </a:r>
            <a:r>
              <a:rPr lang="en-IE" sz="1400" dirty="0" smtClean="0">
                <a:solidFill>
                  <a:schemeClr val="accent1"/>
                </a:solidFill>
              </a:rPr>
              <a:t>12%</a:t>
            </a:r>
            <a:endParaRPr lang="en-GB" sz="1400" dirty="0">
              <a:solidFill>
                <a:schemeClr val="accent1"/>
              </a:solidFill>
            </a:endParaRPr>
          </a:p>
        </p:txBody>
      </p:sp>
      <p:pic>
        <p:nvPicPr>
          <p:cNvPr id="6" name="Picture 5"/>
          <p:cNvPicPr>
            <a:picLocks/>
          </p:cNvPicPr>
          <p:nvPr/>
        </p:nvPicPr>
        <p:blipFill>
          <a:blip r:embed="rId5"/>
          <a:stretch>
            <a:fillRect/>
          </a:stretch>
        </p:blipFill>
        <p:spPr>
          <a:xfrm>
            <a:off x="-1202468" y="1608895"/>
            <a:ext cx="6330242" cy="3600000"/>
          </a:xfrm>
          <a:prstGeom prst="rect">
            <a:avLst/>
          </a:prstGeom>
        </p:spPr>
      </p:pic>
      <p:sp>
        <p:nvSpPr>
          <p:cNvPr id="16" name="Rectangle 15"/>
          <p:cNvSpPr/>
          <p:nvPr/>
        </p:nvSpPr>
        <p:spPr>
          <a:xfrm>
            <a:off x="-186126" y="5408874"/>
            <a:ext cx="4980376" cy="738664"/>
          </a:xfrm>
          <a:prstGeom prst="rect">
            <a:avLst/>
          </a:prstGeom>
        </p:spPr>
        <p:txBody>
          <a:bodyPr wrap="square">
            <a:spAutoFit/>
          </a:bodyPr>
          <a:lstStyle/>
          <a:p>
            <a:pPr marL="742950" lvl="1" indent="-285750">
              <a:buClr>
                <a:schemeClr val="tx1"/>
              </a:buClr>
              <a:buSzPct val="150000"/>
              <a:buFont typeface="Arial" panose="020B0604020202020204" pitchFamily="34" charset="0"/>
              <a:buChar char="•"/>
            </a:pPr>
            <a:r>
              <a:rPr lang="en-IE" sz="1400" b="0" kern="0" dirty="0">
                <a:solidFill>
                  <a:srgbClr val="2E527E"/>
                </a:solidFill>
              </a:rPr>
              <a:t>€600m bond issued May 2016 – 15 years, 1.875</a:t>
            </a:r>
            <a:r>
              <a:rPr lang="en-IE" sz="1400" b="0" kern="0" dirty="0" smtClean="0">
                <a:solidFill>
                  <a:srgbClr val="2E527E"/>
                </a:solidFill>
              </a:rPr>
              <a:t>%,</a:t>
            </a:r>
          </a:p>
          <a:p>
            <a:pPr marL="742950" lvl="1" indent="-285750">
              <a:buClr>
                <a:schemeClr val="tx1"/>
              </a:buClr>
              <a:buSzPct val="150000"/>
              <a:buFont typeface="Arial" panose="020B0604020202020204" pitchFamily="34" charset="0"/>
              <a:buChar char="•"/>
            </a:pPr>
            <a:r>
              <a:rPr lang="en-IE" sz="1400" b="0" kern="0" dirty="0" smtClean="0">
                <a:solidFill>
                  <a:srgbClr val="2E527E"/>
                </a:solidFill>
              </a:rPr>
              <a:t>GBP debt </a:t>
            </a:r>
            <a:r>
              <a:rPr lang="en-IE" sz="1400" b="0" kern="0" dirty="0">
                <a:solidFill>
                  <a:srgbClr val="2E527E"/>
                </a:solidFill>
              </a:rPr>
              <a:t>£1.6bn ~38% debt reduced by ~€300m due to weakening Sterling since 2015</a:t>
            </a:r>
          </a:p>
        </p:txBody>
      </p:sp>
    </p:spTree>
    <p:extLst>
      <p:ext uri="{BB962C8B-B14F-4D97-AF65-F5344CB8AC3E}">
        <p14:creationId xmlns:p14="http://schemas.microsoft.com/office/powerpoint/2010/main" val="20793557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6"/>
          <p:cNvSpPr>
            <a:spLocks noChangeArrowheads="1"/>
          </p:cNvSpPr>
          <p:nvPr/>
        </p:nvSpPr>
        <p:spPr bwMode="auto">
          <a:xfrm>
            <a:off x="391824" y="465424"/>
            <a:ext cx="6959600" cy="536575"/>
          </a:xfrm>
          <a:prstGeom prst="rect">
            <a:avLst/>
          </a:prstGeom>
          <a:noFill/>
          <a:ln w="9525">
            <a:noFill/>
            <a:miter lim="800000"/>
            <a:headEnd/>
            <a:tailEnd/>
          </a:ln>
        </p:spPr>
        <p:txBody>
          <a:bodyPr lIns="118909" tIns="59454" rIns="118909" bIns="59454" anchor="b"/>
          <a:lstStyle/>
          <a:p>
            <a:pPr defTabSz="889000"/>
            <a:r>
              <a:rPr lang="en-US" altLang="en-US" sz="2400" dirty="0"/>
              <a:t>Repayment Profile – 31 December 2016</a:t>
            </a:r>
          </a:p>
        </p:txBody>
      </p:sp>
      <p:sp>
        <p:nvSpPr>
          <p:cNvPr id="2" name="Rectangle 1"/>
          <p:cNvSpPr/>
          <p:nvPr/>
        </p:nvSpPr>
        <p:spPr>
          <a:xfrm>
            <a:off x="413196" y="5646321"/>
            <a:ext cx="8244000" cy="338554"/>
          </a:xfrm>
          <a:prstGeom prst="rect">
            <a:avLst/>
          </a:prstGeom>
        </p:spPr>
        <p:txBody>
          <a:bodyPr wrap="square">
            <a:spAutoFit/>
          </a:bodyPr>
          <a:lstStyle/>
          <a:p>
            <a:pPr marL="285750" indent="-285750">
              <a:buClr>
                <a:schemeClr val="accent2"/>
              </a:buClr>
              <a:buSzPct val="150000"/>
              <a:buFont typeface="Arial" panose="020B0604020202020204" pitchFamily="34" charset="0"/>
              <a:buChar char="•"/>
            </a:pPr>
            <a:r>
              <a:rPr lang="en-IE" sz="1600" dirty="0">
                <a:solidFill>
                  <a:srgbClr val="2E527E"/>
                </a:solidFill>
              </a:rPr>
              <a:t>Profile manageable.  €</a:t>
            </a:r>
            <a:r>
              <a:rPr lang="en-IE" sz="1600" dirty="0" smtClean="0">
                <a:solidFill>
                  <a:srgbClr val="2E527E"/>
                </a:solidFill>
              </a:rPr>
              <a:t>1.7bn </a:t>
            </a:r>
            <a:r>
              <a:rPr lang="en-IE" sz="1600" dirty="0">
                <a:solidFill>
                  <a:srgbClr val="2E527E"/>
                </a:solidFill>
              </a:rPr>
              <a:t>existing liquidity and EBITDA ~ €</a:t>
            </a:r>
            <a:r>
              <a:rPr lang="en-IE" sz="1600" dirty="0" smtClean="0">
                <a:solidFill>
                  <a:srgbClr val="2E527E"/>
                </a:solidFill>
              </a:rPr>
              <a:t>1.3bn </a:t>
            </a:r>
            <a:r>
              <a:rPr lang="en-IE" sz="1600" dirty="0">
                <a:solidFill>
                  <a:srgbClr val="2E527E"/>
                </a:solidFill>
              </a:rPr>
              <a:t>pa.</a:t>
            </a:r>
          </a:p>
        </p:txBody>
      </p:sp>
      <p:sp>
        <p:nvSpPr>
          <p:cNvPr id="7" name="TextBox 6"/>
          <p:cNvSpPr txBox="1"/>
          <p:nvPr/>
        </p:nvSpPr>
        <p:spPr>
          <a:xfrm>
            <a:off x="5424054" y="6381598"/>
            <a:ext cx="2281394" cy="246221"/>
          </a:xfrm>
          <a:prstGeom prst="rect">
            <a:avLst/>
          </a:prstGeom>
          <a:noFill/>
        </p:spPr>
        <p:txBody>
          <a:bodyPr wrap="none" rtlCol="0">
            <a:spAutoFit/>
          </a:bodyPr>
          <a:lstStyle/>
          <a:p>
            <a:r>
              <a:rPr lang="en-GB" dirty="0">
                <a:solidFill>
                  <a:schemeClr val="tx2"/>
                </a:solidFill>
              </a:rPr>
              <a:t>Note: Excludes Joint Venture Debt</a:t>
            </a:r>
            <a:endParaRPr lang="en-IE" dirty="0">
              <a:solidFill>
                <a:schemeClr val="tx2"/>
              </a:solidFill>
            </a:endParaRPr>
          </a:p>
        </p:txBody>
      </p:sp>
      <p:pic>
        <p:nvPicPr>
          <p:cNvPr id="6" name="Picture 5"/>
          <p:cNvPicPr>
            <a:picLocks/>
          </p:cNvPicPr>
          <p:nvPr/>
        </p:nvPicPr>
        <p:blipFill>
          <a:blip r:embed="rId3"/>
          <a:stretch>
            <a:fillRect/>
          </a:stretch>
        </p:blipFill>
        <p:spPr>
          <a:xfrm>
            <a:off x="358775" y="1128160"/>
            <a:ext cx="8244844" cy="4392000"/>
          </a:xfrm>
          <a:prstGeom prst="rect">
            <a:avLst/>
          </a:prstGeom>
        </p:spPr>
      </p:pic>
    </p:spTree>
    <p:extLst>
      <p:ext uri="{BB962C8B-B14F-4D97-AF65-F5344CB8AC3E}">
        <p14:creationId xmlns:p14="http://schemas.microsoft.com/office/powerpoint/2010/main" val="827945340"/>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3"/>
          <p:cNvSpPr txBox="1">
            <a:spLocks noChangeArrowheads="1"/>
          </p:cNvSpPr>
          <p:nvPr/>
        </p:nvSpPr>
        <p:spPr bwMode="auto">
          <a:xfrm>
            <a:off x="566738" y="1190336"/>
            <a:ext cx="8062912" cy="4539704"/>
          </a:xfrm>
          <a:prstGeom prst="rect">
            <a:avLst/>
          </a:prstGeom>
          <a:noFill/>
          <a:ln w="9525">
            <a:noFill/>
            <a:miter lim="800000"/>
            <a:headEnd/>
            <a:tailEnd/>
          </a:ln>
        </p:spPr>
        <p:txBody>
          <a:bodyPr wrap="square" lIns="0" rIns="0">
            <a:spAutoFit/>
          </a:bodyPr>
          <a:lstStyle/>
          <a:p>
            <a:pPr algn="just">
              <a:spcBef>
                <a:spcPts val="600"/>
              </a:spcBef>
            </a:pPr>
            <a:r>
              <a:rPr lang="en-IE" sz="1100" dirty="0"/>
              <a:t>Forward looking statements</a:t>
            </a:r>
            <a:r>
              <a:rPr lang="en-IE" sz="1100" b="0" dirty="0"/>
              <a:t>: This presentation contains certain “forward-looking statements” with respect to Electricity Supply Board’s and ESB Finance Limited’s (hereinafter collectively referred to as “ESB”) financial condition, results of operations and business and certain of ESB’s plans and objectives with respect to these items</a:t>
            </a:r>
            <a:r>
              <a:rPr lang="en-IE" sz="1100" b="0" dirty="0" smtClean="0"/>
              <a:t>. By </a:t>
            </a:r>
            <a:r>
              <a:rPr lang="en-IE" sz="1100" b="0" dirty="0"/>
              <a:t>their very nature forward-looking statements are inherently unpredictable, speculative and involve risk and uncertainty because they relate to and depend upon future events and circumstances</a:t>
            </a:r>
            <a:r>
              <a:rPr lang="en-IE" sz="1100" b="0" dirty="0" smtClean="0"/>
              <a:t>. There </a:t>
            </a:r>
            <a:r>
              <a:rPr lang="en-IE" sz="1100" b="0" dirty="0"/>
              <a:t>are a number of factors that could cause actual results and developments to differ materially from those expressed or implied by these forward-looking statements</a:t>
            </a:r>
            <a:r>
              <a:rPr lang="en-IE" sz="1100" b="0" dirty="0" smtClean="0"/>
              <a:t>. All </a:t>
            </a:r>
            <a:r>
              <a:rPr lang="en-IE" sz="1100" b="0" dirty="0"/>
              <a:t>forward-looking statements in the presentation are expressly qualified in their entirety by such factors</a:t>
            </a:r>
            <a:r>
              <a:rPr lang="en-IE" sz="1100" b="0" dirty="0" smtClean="0"/>
              <a:t>. ESB </a:t>
            </a:r>
            <a:r>
              <a:rPr lang="en-IE" sz="1100" b="0" dirty="0"/>
              <a:t>does not intend to update these forward-looking statements</a:t>
            </a:r>
            <a:r>
              <a:rPr lang="en-IE" sz="1100" b="0" dirty="0" smtClean="0"/>
              <a:t>.</a:t>
            </a:r>
            <a:endParaRPr lang="en-IE" sz="1100" b="0" dirty="0"/>
          </a:p>
          <a:p>
            <a:pPr algn="just">
              <a:spcBef>
                <a:spcPts val="600"/>
              </a:spcBef>
            </a:pPr>
            <a:r>
              <a:rPr lang="en-IE" sz="1100" dirty="0"/>
              <a:t>No warranty as to accuracy:</a:t>
            </a:r>
            <a:r>
              <a:rPr lang="en-IE" sz="1100" b="0" dirty="0"/>
              <a:t> Neither ESB nor any person acting on its behalf makes any representation or warranty, express or implied, as to the accuracy or completeness of the information contained within this presentation</a:t>
            </a:r>
            <a:r>
              <a:rPr lang="en-IE" sz="1100" b="0" dirty="0" smtClean="0"/>
              <a:t>. Neither </a:t>
            </a:r>
            <a:r>
              <a:rPr lang="en-IE" sz="1100" b="0" dirty="0"/>
              <a:t>ESB nor any person acting on its behalf shall have any liability whatsoever for loss, howsoever arising, directly or indirectly, from use of the information contained within this presentation</a:t>
            </a:r>
            <a:r>
              <a:rPr lang="en-IE" sz="1100" b="0" dirty="0" smtClean="0"/>
              <a:t>.</a:t>
            </a:r>
            <a:endParaRPr lang="en-IE" sz="1100" b="0" dirty="0"/>
          </a:p>
          <a:p>
            <a:pPr algn="just">
              <a:spcBef>
                <a:spcPts val="600"/>
              </a:spcBef>
            </a:pPr>
            <a:r>
              <a:rPr lang="en-IE" sz="1100" dirty="0"/>
              <a:t>No invitation to engage in investment activity:</a:t>
            </a:r>
            <a:r>
              <a:rPr lang="en-IE" sz="1100" b="0" dirty="0"/>
              <a:t> This document is not an offer to sell, exchange or transfer any securities of ESB nor any of its subsidiaries and is not soliciting an offer to purchase, exchange or transfer such securities in any jurisdiction</a:t>
            </a:r>
            <a:r>
              <a:rPr lang="en-IE" sz="1100" b="0" dirty="0" smtClean="0"/>
              <a:t>. This </a:t>
            </a:r>
            <a:r>
              <a:rPr lang="en-IE" sz="1100" b="0" dirty="0"/>
              <a:t>document is not intended for distribution to, or use by any person or entity in any jurisdiction or country where such distribution or use would be contrary to local law or regulation</a:t>
            </a:r>
            <a:r>
              <a:rPr lang="en-IE" sz="1100" b="0" dirty="0" smtClean="0"/>
              <a:t>.</a:t>
            </a:r>
            <a:endParaRPr lang="en-IE" sz="1100" b="0" dirty="0"/>
          </a:p>
          <a:p>
            <a:pPr algn="just">
              <a:spcBef>
                <a:spcPts val="600"/>
              </a:spcBef>
            </a:pPr>
            <a:r>
              <a:rPr lang="en-IE" sz="1100" dirty="0" smtClean="0"/>
              <a:t>Presentation not a prospectus: </a:t>
            </a:r>
            <a:r>
              <a:rPr lang="en-IE" sz="1100" b="0" dirty="0" smtClean="0"/>
              <a:t>This </a:t>
            </a:r>
            <a:r>
              <a:rPr lang="en-IE" sz="1100" b="0" dirty="0"/>
              <a:t>presentation is not a prospectus for the purposes of Directive 2003/71/EC (as amended) or any implementing legislation in any jurisdiction. </a:t>
            </a:r>
            <a:r>
              <a:rPr lang="en-IE" sz="1100" b="0" dirty="0" smtClean="0"/>
              <a:t>Electricity </a:t>
            </a:r>
            <a:r>
              <a:rPr lang="en-IE" sz="1100" b="0" dirty="0"/>
              <a:t>Supply Board and ESB Finance DAC have published a prospectus with respect to their Euro Medium Term Note Programme, copies of which are available from the website of the Central Bank of Ireland (www.centralbank.ie) or from the principal </a:t>
            </a:r>
            <a:r>
              <a:rPr lang="en-IE" sz="1100" b="0" dirty="0" smtClean="0"/>
              <a:t>website esb.ie or its offices </a:t>
            </a:r>
            <a:r>
              <a:rPr lang="en-IE" sz="1100" b="0" dirty="0"/>
              <a:t>of Electricity Supply Board at Two Gateway, East Wall Road, Dublin 3, Ireland. This presentation does not purport to contain information which a prospective investor may require in order to evaluate a possible investment in securities of Electricity Supply Board or ESB Finance DAC. </a:t>
            </a:r>
          </a:p>
          <a:p>
            <a:pPr algn="just">
              <a:spcBef>
                <a:spcPts val="600"/>
              </a:spcBef>
            </a:pPr>
            <a:endParaRPr lang="en-IE" sz="1100" b="0" dirty="0"/>
          </a:p>
          <a:p>
            <a:pPr>
              <a:spcBef>
                <a:spcPts val="600"/>
              </a:spcBef>
            </a:pPr>
            <a:endParaRPr lang="en-IE" sz="1100" b="0" dirty="0"/>
          </a:p>
        </p:txBody>
      </p:sp>
      <p:sp>
        <p:nvSpPr>
          <p:cNvPr id="28674" name="Title 10"/>
          <p:cNvSpPr>
            <a:spLocks/>
          </p:cNvSpPr>
          <p:nvPr/>
        </p:nvSpPr>
        <p:spPr bwMode="auto">
          <a:xfrm>
            <a:off x="566737" y="398463"/>
            <a:ext cx="6664325" cy="536575"/>
          </a:xfrm>
          <a:prstGeom prst="rect">
            <a:avLst/>
          </a:prstGeom>
          <a:noFill/>
          <a:ln w="9525">
            <a:noFill/>
            <a:miter lim="800000"/>
            <a:headEnd/>
            <a:tailEnd/>
          </a:ln>
        </p:spPr>
        <p:txBody>
          <a:bodyPr lIns="0" tIns="59454" rIns="118909" bIns="59454" anchor="b"/>
          <a:lstStyle/>
          <a:p>
            <a:pPr defTabSz="889000"/>
            <a:r>
              <a:rPr lang="en-IE" sz="2400" dirty="0"/>
              <a:t>Disclaimer</a:t>
            </a:r>
          </a:p>
        </p:txBody>
      </p:sp>
    </p:spTree>
    <p:extLst>
      <p:ext uri="{BB962C8B-B14F-4D97-AF65-F5344CB8AC3E}">
        <p14:creationId xmlns:p14="http://schemas.microsoft.com/office/powerpoint/2010/main" val="40579337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1068224" y="1721436"/>
          <a:ext cx="5409488" cy="3518688"/>
        </p:xfrm>
        <a:graphic>
          <a:graphicData uri="http://schemas.openxmlformats.org/drawingml/2006/table">
            <a:tbl>
              <a:tblPr firstRow="1" bandRow="1">
                <a:tableStyleId>{5C22544A-7EE6-4342-B048-85BDC9FD1C3A}</a:tableStyleId>
              </a:tblPr>
              <a:tblGrid>
                <a:gridCol w="2665407">
                  <a:extLst>
                    <a:ext uri="{9D8B030D-6E8A-4147-A177-3AD203B41FA5}">
                      <a16:colId xmlns:a16="http://schemas.microsoft.com/office/drawing/2014/main" xmlns="" val="20000"/>
                    </a:ext>
                  </a:extLst>
                </a:gridCol>
                <a:gridCol w="2744081">
                  <a:extLst>
                    <a:ext uri="{9D8B030D-6E8A-4147-A177-3AD203B41FA5}">
                      <a16:colId xmlns:a16="http://schemas.microsoft.com/office/drawing/2014/main" xmlns="" val="20001"/>
                    </a:ext>
                  </a:extLst>
                </a:gridCol>
              </a:tblGrid>
              <a:tr h="338569">
                <a:tc>
                  <a:txBody>
                    <a:bodyPr/>
                    <a:lstStyle/>
                    <a:p>
                      <a:endParaRPr lang="en-IE" dirty="0"/>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600" b="1" i="0" u="none" strike="noStrike" cap="none" normalizeH="0" baseline="0" dirty="0">
                          <a:ln>
                            <a:noFill/>
                          </a:ln>
                          <a:solidFill>
                            <a:srgbClr val="2E527E"/>
                          </a:solidFill>
                          <a:effectLst/>
                          <a:latin typeface="Arial" charset="0"/>
                          <a:cs typeface="Arial" charset="0"/>
                        </a:rPr>
                        <a:t>Current Rating</a:t>
                      </a:r>
                      <a:endParaRPr kumimoji="0" lang="en-US" sz="1600" b="1" i="0" u="none" strike="noStrike" cap="none" normalizeH="0" baseline="0" dirty="0">
                        <a:ln>
                          <a:noFill/>
                        </a:ln>
                        <a:solidFill>
                          <a:srgbClr val="2E527E"/>
                        </a:solidFill>
                        <a:effectLst/>
                        <a:latin typeface="Arial" charset="0"/>
                        <a:cs typeface="Arial" charset="0"/>
                      </a:endParaRPr>
                    </a:p>
                  </a:txBody>
                  <a:tcPr>
                    <a:noFill/>
                  </a:tcPr>
                </a:tc>
                <a:extLst>
                  <a:ext uri="{0D108BD9-81ED-4DB2-BD59-A6C34878D82A}">
                    <a16:rowId xmlns:a16="http://schemas.microsoft.com/office/drawing/2014/main" xmlns="" val="10000"/>
                  </a:ext>
                </a:extLst>
              </a:tr>
              <a:tr h="1050976">
                <a:tc>
                  <a:txBody>
                    <a:bodyPr/>
                    <a:lstStyle/>
                    <a:p>
                      <a:endParaRPr lang="en-IE" dirty="0"/>
                    </a:p>
                  </a:txBody>
                  <a:tcPr>
                    <a:noFill/>
                  </a:tcPr>
                </a:tc>
                <a:tc>
                  <a:txBody>
                    <a:bodyPr/>
                    <a:lstStyle/>
                    <a:p>
                      <a:pPr marL="0" marR="0" lvl="0" indent="0" algn="ctr" defTabSz="914400" rtl="0" eaLnBrk="1" fontAlgn="base" latinLnBrk="0" hangingPunct="1">
                        <a:lnSpc>
                          <a:spcPct val="100000"/>
                        </a:lnSpc>
                        <a:spcBef>
                          <a:spcPts val="300"/>
                        </a:spcBef>
                        <a:spcAft>
                          <a:spcPts val="300"/>
                        </a:spcAft>
                        <a:buClr>
                          <a:schemeClr val="bg2"/>
                        </a:buClr>
                        <a:buSzPct val="100000"/>
                        <a:buFont typeface="Wingdings" pitchFamily="2" charset="2"/>
                        <a:buNone/>
                        <a:tabLst/>
                      </a:pPr>
                      <a:endParaRPr kumimoji="0" lang="en-GB" sz="1400" b="1" i="0" u="none" strike="noStrike" cap="none" normalizeH="0" baseline="0" dirty="0">
                        <a:ln>
                          <a:noFill/>
                        </a:ln>
                        <a:solidFill>
                          <a:srgbClr val="2E527E"/>
                        </a:solidFill>
                        <a:effectLst/>
                        <a:latin typeface="Arial" charset="0"/>
                        <a:cs typeface="Arial" charset="0"/>
                      </a:endParaRPr>
                    </a:p>
                    <a:p>
                      <a:pPr marL="0" marR="0" lvl="0" indent="0" algn="ctr" defTabSz="914400" rtl="0" eaLnBrk="1" fontAlgn="base" latinLnBrk="0" hangingPunct="1">
                        <a:lnSpc>
                          <a:spcPct val="100000"/>
                        </a:lnSpc>
                        <a:spcBef>
                          <a:spcPts val="300"/>
                        </a:spcBef>
                        <a:spcAft>
                          <a:spcPts val="300"/>
                        </a:spcAft>
                        <a:buClr>
                          <a:schemeClr val="bg2"/>
                        </a:buClr>
                        <a:buSzPct val="100000"/>
                        <a:buFont typeface="Wingdings" pitchFamily="2" charset="2"/>
                        <a:buNone/>
                        <a:tabLst/>
                      </a:pPr>
                      <a:r>
                        <a:rPr kumimoji="0" lang="en-GB" sz="1600" b="1" i="0" u="none" strike="noStrike" cap="none" normalizeH="0" baseline="0" dirty="0">
                          <a:ln>
                            <a:noFill/>
                          </a:ln>
                          <a:solidFill>
                            <a:srgbClr val="2E527E"/>
                          </a:solidFill>
                          <a:effectLst/>
                          <a:latin typeface="Arial" charset="0"/>
                          <a:cs typeface="Arial" charset="0"/>
                        </a:rPr>
                        <a:t>A-</a:t>
                      </a:r>
                      <a:endParaRPr kumimoji="0" lang="en-GB" sz="1600" b="1" i="0" u="none" strike="noStrike" cap="none" normalizeH="0" baseline="30000" dirty="0">
                        <a:ln>
                          <a:noFill/>
                        </a:ln>
                        <a:solidFill>
                          <a:srgbClr val="2E527E"/>
                        </a:solidFill>
                        <a:effectLst/>
                        <a:latin typeface="Arial" charset="0"/>
                        <a:cs typeface="Arial" charset="0"/>
                      </a:endParaRPr>
                    </a:p>
                    <a:p>
                      <a:pPr marL="0" marR="0" lvl="0" indent="0" algn="ctr" defTabSz="914400" rtl="0" eaLnBrk="1" fontAlgn="base" latinLnBrk="0" hangingPunct="1">
                        <a:lnSpc>
                          <a:spcPct val="100000"/>
                        </a:lnSpc>
                        <a:spcBef>
                          <a:spcPts val="300"/>
                        </a:spcBef>
                        <a:spcAft>
                          <a:spcPts val="300"/>
                        </a:spcAft>
                        <a:buClr>
                          <a:schemeClr val="bg2"/>
                        </a:buClr>
                        <a:buSzPct val="100000"/>
                        <a:buFont typeface="Wingdings" pitchFamily="2" charset="2"/>
                        <a:buNone/>
                        <a:tabLst/>
                      </a:pPr>
                      <a:r>
                        <a:rPr kumimoji="0" lang="en-GB" sz="1400" b="0" i="0" u="none" strike="noStrike" cap="none" normalizeH="0" baseline="0" dirty="0">
                          <a:ln>
                            <a:noFill/>
                          </a:ln>
                          <a:solidFill>
                            <a:srgbClr val="2E527E"/>
                          </a:solidFill>
                          <a:effectLst/>
                          <a:latin typeface="Arial" charset="0"/>
                          <a:cs typeface="Arial" charset="0"/>
                        </a:rPr>
                        <a:t>(Stable Outlook)</a:t>
                      </a:r>
                      <a:endParaRPr kumimoji="0" lang="en-GB" altLang="ja-JP" sz="1400" b="0" i="0" u="none" strike="noStrike" cap="none" normalizeH="0" baseline="0" dirty="0">
                        <a:ln>
                          <a:noFill/>
                        </a:ln>
                        <a:solidFill>
                          <a:srgbClr val="2E527E"/>
                        </a:solidFill>
                        <a:effectLst/>
                        <a:latin typeface="Arial" charset="0"/>
                        <a:ea typeface="MS PGothic"/>
                        <a:cs typeface="MS PGothic"/>
                      </a:endParaRPr>
                    </a:p>
                  </a:txBody>
                  <a:tcPr>
                    <a:noFill/>
                  </a:tcPr>
                </a:tc>
                <a:extLst>
                  <a:ext uri="{0D108BD9-81ED-4DB2-BD59-A6C34878D82A}">
                    <a16:rowId xmlns:a16="http://schemas.microsoft.com/office/drawing/2014/main" xmlns="" val="10001"/>
                  </a:ext>
                </a:extLst>
              </a:tr>
              <a:tr h="1050976">
                <a:tc>
                  <a:txBody>
                    <a:bodyPr/>
                    <a:lstStyle/>
                    <a:p>
                      <a:endParaRPr lang="en-IE" dirty="0"/>
                    </a:p>
                  </a:txBody>
                  <a:tcPr>
                    <a:noFill/>
                  </a:tcPr>
                </a:tc>
                <a:tc>
                  <a:txBody>
                    <a:bodyPr/>
                    <a:lstStyle/>
                    <a:p>
                      <a:pPr marL="0" marR="0" lvl="0" indent="0" algn="ctr" defTabSz="914400" rtl="0" eaLnBrk="1" fontAlgn="base" latinLnBrk="0" hangingPunct="1">
                        <a:lnSpc>
                          <a:spcPct val="100000"/>
                        </a:lnSpc>
                        <a:spcBef>
                          <a:spcPts val="300"/>
                        </a:spcBef>
                        <a:spcAft>
                          <a:spcPts val="300"/>
                        </a:spcAft>
                        <a:buClr>
                          <a:schemeClr val="bg2"/>
                        </a:buClr>
                        <a:buSzPct val="100000"/>
                        <a:buFont typeface="Wingdings" pitchFamily="2" charset="2"/>
                        <a:buNone/>
                        <a:tabLst/>
                      </a:pPr>
                      <a:endParaRPr kumimoji="0" lang="en-GB" sz="1400" b="1" i="0" u="none" strike="noStrike" cap="none" normalizeH="0" baseline="0" dirty="0">
                        <a:ln>
                          <a:noFill/>
                        </a:ln>
                        <a:solidFill>
                          <a:srgbClr val="2E527E"/>
                        </a:solidFill>
                        <a:effectLst/>
                        <a:latin typeface="Arial" charset="0"/>
                        <a:cs typeface="Arial" charset="0"/>
                      </a:endParaRPr>
                    </a:p>
                    <a:p>
                      <a:pPr marL="0" marR="0" lvl="0" indent="0" algn="ctr" defTabSz="914400" rtl="0" eaLnBrk="1" fontAlgn="base" latinLnBrk="0" hangingPunct="1">
                        <a:lnSpc>
                          <a:spcPct val="100000"/>
                        </a:lnSpc>
                        <a:spcBef>
                          <a:spcPts val="300"/>
                        </a:spcBef>
                        <a:spcAft>
                          <a:spcPts val="300"/>
                        </a:spcAft>
                        <a:buClr>
                          <a:schemeClr val="bg2"/>
                        </a:buClr>
                        <a:buSzPct val="100000"/>
                        <a:buFont typeface="Wingdings" pitchFamily="2" charset="2"/>
                        <a:buNone/>
                        <a:tabLst/>
                      </a:pPr>
                      <a:r>
                        <a:rPr kumimoji="0" lang="en-GB" sz="1600" b="1" i="0" u="none" strike="noStrike" cap="none" normalizeH="0" baseline="0" dirty="0">
                          <a:ln>
                            <a:noFill/>
                          </a:ln>
                          <a:solidFill>
                            <a:srgbClr val="2E527E"/>
                          </a:solidFill>
                          <a:effectLst/>
                          <a:latin typeface="Arial" charset="0"/>
                          <a:cs typeface="Arial" charset="0"/>
                        </a:rPr>
                        <a:t>Baa1</a:t>
                      </a:r>
                      <a:r>
                        <a:rPr lang="en-GB" sz="1600" baseline="30000" dirty="0">
                          <a:solidFill>
                            <a:srgbClr val="2E527E"/>
                          </a:solidFill>
                        </a:rPr>
                        <a:t>1</a:t>
                      </a:r>
                      <a:r>
                        <a:rPr kumimoji="0" lang="en-GB" sz="1600" b="1" i="0" u="none" strike="noStrike" cap="none" normalizeH="0" baseline="0" dirty="0">
                          <a:ln>
                            <a:noFill/>
                          </a:ln>
                          <a:solidFill>
                            <a:srgbClr val="2E527E"/>
                          </a:solidFill>
                          <a:effectLst/>
                          <a:latin typeface="Arial" charset="0"/>
                          <a:cs typeface="Arial" charset="0"/>
                        </a:rPr>
                        <a:t>  </a:t>
                      </a:r>
                    </a:p>
                    <a:p>
                      <a:pPr marL="0" marR="0" lvl="0" indent="0" algn="ctr" defTabSz="914400" rtl="0" eaLnBrk="1" fontAlgn="base" latinLnBrk="0" hangingPunct="1">
                        <a:lnSpc>
                          <a:spcPct val="100000"/>
                        </a:lnSpc>
                        <a:spcBef>
                          <a:spcPts val="300"/>
                        </a:spcBef>
                        <a:spcAft>
                          <a:spcPts val="300"/>
                        </a:spcAft>
                        <a:buClr>
                          <a:schemeClr val="bg2"/>
                        </a:buClr>
                        <a:buSzPct val="100000"/>
                        <a:buFont typeface="Wingdings" pitchFamily="2" charset="2"/>
                        <a:buNone/>
                        <a:tabLst/>
                      </a:pPr>
                      <a:r>
                        <a:rPr kumimoji="0" lang="en-GB" sz="1400" b="0" i="0" u="none" strike="noStrike" cap="none" normalizeH="0" baseline="0" dirty="0">
                          <a:ln>
                            <a:noFill/>
                          </a:ln>
                          <a:solidFill>
                            <a:srgbClr val="2E527E"/>
                          </a:solidFill>
                          <a:effectLst/>
                          <a:latin typeface="Arial" charset="0"/>
                          <a:cs typeface="Arial" charset="0"/>
                        </a:rPr>
                        <a:t>(Positive Outlook)</a:t>
                      </a:r>
                    </a:p>
                  </a:txBody>
                  <a:tcPr>
                    <a:noFill/>
                  </a:tcPr>
                </a:tc>
                <a:extLst>
                  <a:ext uri="{0D108BD9-81ED-4DB2-BD59-A6C34878D82A}">
                    <a16:rowId xmlns:a16="http://schemas.microsoft.com/office/drawing/2014/main" xmlns="" val="10002"/>
                  </a:ext>
                </a:extLst>
              </a:tr>
              <a:tr h="1050976">
                <a:tc>
                  <a:txBody>
                    <a:bodyPr/>
                    <a:lstStyle/>
                    <a:p>
                      <a:endParaRPr lang="en-IE" dirty="0"/>
                    </a:p>
                  </a:txBody>
                  <a:tcPr>
                    <a:noFill/>
                  </a:tcPr>
                </a:tc>
                <a:tc>
                  <a:txBody>
                    <a:bodyPr/>
                    <a:lstStyle/>
                    <a:p>
                      <a:pPr marL="0" marR="0" lvl="0" indent="0" algn="ctr" defTabSz="914400" rtl="0" eaLnBrk="1" fontAlgn="base" latinLnBrk="0" hangingPunct="1">
                        <a:lnSpc>
                          <a:spcPct val="100000"/>
                        </a:lnSpc>
                        <a:spcBef>
                          <a:spcPts val="300"/>
                        </a:spcBef>
                        <a:spcAft>
                          <a:spcPts val="300"/>
                        </a:spcAft>
                        <a:buClr>
                          <a:schemeClr val="bg2"/>
                        </a:buClr>
                        <a:buSzPct val="100000"/>
                        <a:buFont typeface="Wingdings" pitchFamily="2" charset="2"/>
                        <a:buNone/>
                        <a:tabLst/>
                      </a:pPr>
                      <a:endParaRPr kumimoji="0" lang="en-GB" sz="1400" b="1" i="0" u="none" strike="noStrike" cap="none" normalizeH="0" baseline="0" dirty="0">
                        <a:ln>
                          <a:noFill/>
                        </a:ln>
                        <a:solidFill>
                          <a:srgbClr val="2E527E"/>
                        </a:solidFill>
                        <a:effectLst/>
                        <a:latin typeface="Arial" charset="0"/>
                        <a:cs typeface="Arial" charset="0"/>
                      </a:endParaRPr>
                    </a:p>
                    <a:p>
                      <a:pPr marL="0" marR="0" lvl="0" indent="0" algn="ctr" defTabSz="914400" rtl="0" eaLnBrk="1" fontAlgn="base" latinLnBrk="0" hangingPunct="1">
                        <a:lnSpc>
                          <a:spcPct val="100000"/>
                        </a:lnSpc>
                        <a:spcBef>
                          <a:spcPts val="300"/>
                        </a:spcBef>
                        <a:spcAft>
                          <a:spcPts val="300"/>
                        </a:spcAft>
                        <a:buClr>
                          <a:schemeClr val="bg2"/>
                        </a:buClr>
                        <a:buSzPct val="100000"/>
                        <a:buFont typeface="Wingdings" pitchFamily="2" charset="2"/>
                        <a:buNone/>
                        <a:tabLst/>
                      </a:pPr>
                      <a:r>
                        <a:rPr kumimoji="0" lang="en-GB" sz="1600" b="1" i="0" u="none" strike="noStrike" cap="none" normalizeH="0" baseline="0" dirty="0">
                          <a:ln>
                            <a:noFill/>
                          </a:ln>
                          <a:solidFill>
                            <a:srgbClr val="2E527E"/>
                          </a:solidFill>
                          <a:effectLst/>
                          <a:latin typeface="Arial" charset="0"/>
                          <a:cs typeface="Arial" charset="0"/>
                        </a:rPr>
                        <a:t>BBB+ </a:t>
                      </a:r>
                    </a:p>
                    <a:p>
                      <a:pPr marL="0" marR="0" lvl="0" indent="0" algn="ctr" defTabSz="914400" rtl="0" eaLnBrk="1" fontAlgn="base" latinLnBrk="0" hangingPunct="1">
                        <a:lnSpc>
                          <a:spcPct val="100000"/>
                        </a:lnSpc>
                        <a:spcBef>
                          <a:spcPts val="300"/>
                        </a:spcBef>
                        <a:spcAft>
                          <a:spcPts val="300"/>
                        </a:spcAft>
                        <a:buClr>
                          <a:schemeClr val="bg2"/>
                        </a:buClr>
                        <a:buSzPct val="100000"/>
                        <a:buFont typeface="Wingdings" pitchFamily="2" charset="2"/>
                        <a:buNone/>
                        <a:tabLst/>
                      </a:pPr>
                      <a:r>
                        <a:rPr kumimoji="0" lang="en-GB" sz="1400" b="0" i="0" u="none" strike="noStrike" cap="none" normalizeH="0" baseline="0" dirty="0">
                          <a:ln>
                            <a:noFill/>
                          </a:ln>
                          <a:solidFill>
                            <a:srgbClr val="2E527E"/>
                          </a:solidFill>
                          <a:effectLst/>
                          <a:latin typeface="Arial" charset="0"/>
                          <a:cs typeface="Arial" charset="0"/>
                        </a:rPr>
                        <a:t>(Stable Outlook)</a:t>
                      </a:r>
                    </a:p>
                  </a:txBody>
                  <a:tcPr>
                    <a:noFill/>
                  </a:tcPr>
                </a:tc>
                <a:extLst>
                  <a:ext uri="{0D108BD9-81ED-4DB2-BD59-A6C34878D82A}">
                    <a16:rowId xmlns:a16="http://schemas.microsoft.com/office/drawing/2014/main" xmlns="" val="10003"/>
                  </a:ext>
                </a:extLst>
              </a:tr>
            </a:tbl>
          </a:graphicData>
        </a:graphic>
      </p:graphicFrame>
      <p:sp>
        <p:nvSpPr>
          <p:cNvPr id="71681" name="Rectangle 12"/>
          <p:cNvSpPr>
            <a:spLocks noGrp="1" noChangeArrowheads="1"/>
          </p:cNvSpPr>
          <p:nvPr>
            <p:ph type="title" idx="4294967295"/>
          </p:nvPr>
        </p:nvSpPr>
        <p:spPr>
          <a:xfrm>
            <a:off x="363728" y="419258"/>
            <a:ext cx="6959600" cy="536575"/>
          </a:xfrm>
        </p:spPr>
        <p:txBody>
          <a:bodyPr/>
          <a:lstStyle/>
          <a:p>
            <a:pPr eaLnBrk="1" hangingPunct="1"/>
            <a:r>
              <a:rPr lang="en-US"/>
              <a:t>ESB Credit Ratings</a:t>
            </a:r>
          </a:p>
        </p:txBody>
      </p:sp>
      <p:sp>
        <p:nvSpPr>
          <p:cNvPr id="2" name="TextBox 1"/>
          <p:cNvSpPr txBox="1"/>
          <p:nvPr/>
        </p:nvSpPr>
        <p:spPr>
          <a:xfrm>
            <a:off x="410198" y="1274763"/>
            <a:ext cx="8733801" cy="584775"/>
          </a:xfrm>
          <a:prstGeom prst="rect">
            <a:avLst/>
          </a:prstGeom>
          <a:noFill/>
        </p:spPr>
        <p:txBody>
          <a:bodyPr wrap="square" rtlCol="0">
            <a:spAutoFit/>
          </a:bodyPr>
          <a:lstStyle/>
          <a:p>
            <a:pPr marL="285750" indent="-285750">
              <a:buClr>
                <a:srgbClr val="00B0F0"/>
              </a:buClr>
              <a:buSzPct val="150000"/>
              <a:buFont typeface="Arial" panose="020B0604020202020204" pitchFamily="34" charset="0"/>
              <a:buChar char="•"/>
            </a:pPr>
            <a:r>
              <a:rPr lang="en-IE" sz="1600" b="0" dirty="0">
                <a:solidFill>
                  <a:srgbClr val="2E527E"/>
                </a:solidFill>
              </a:rPr>
              <a:t>Ratings affirmed with all three rating agencies in 2016</a:t>
            </a:r>
          </a:p>
          <a:p>
            <a:pPr marL="285750" indent="-285750">
              <a:buClr>
                <a:srgbClr val="00B0F0"/>
              </a:buClr>
              <a:buSzPct val="150000"/>
              <a:buFont typeface="Arial" panose="020B0604020202020204" pitchFamily="34" charset="0"/>
              <a:buChar char="•"/>
            </a:pPr>
            <a:endParaRPr lang="en-IE" sz="1600" b="0" dirty="0">
              <a:solidFill>
                <a:srgbClr val="2E527E"/>
              </a:solidFill>
            </a:endParaRPr>
          </a:p>
        </p:txBody>
      </p:sp>
      <p:sp>
        <p:nvSpPr>
          <p:cNvPr id="5" name="TextBox 4"/>
          <p:cNvSpPr txBox="1"/>
          <p:nvPr/>
        </p:nvSpPr>
        <p:spPr>
          <a:xfrm>
            <a:off x="565415" y="5570249"/>
            <a:ext cx="7752122" cy="615553"/>
          </a:xfrm>
          <a:prstGeom prst="rect">
            <a:avLst/>
          </a:prstGeom>
          <a:noFill/>
        </p:spPr>
        <p:txBody>
          <a:bodyPr wrap="none" rtlCol="0">
            <a:spAutoFit/>
          </a:bodyPr>
          <a:lstStyle/>
          <a:p>
            <a:pPr>
              <a:buClr>
                <a:srgbClr val="00B0F0"/>
              </a:buClr>
              <a:buSzPct val="150000"/>
            </a:pPr>
            <a:r>
              <a:rPr lang="en-GB" sz="1400" baseline="30000" dirty="0"/>
              <a:t>1  </a:t>
            </a:r>
            <a:r>
              <a:rPr lang="en-IE" sz="1400" b="0" dirty="0">
                <a:solidFill>
                  <a:srgbClr val="2E527E"/>
                </a:solidFill>
              </a:rPr>
              <a:t>Moody’s rating changed to positive from stable </a:t>
            </a:r>
            <a:r>
              <a:rPr lang="en-GB" sz="1400" b="0" dirty="0">
                <a:solidFill>
                  <a:srgbClr val="2E527E"/>
                </a:solidFill>
              </a:rPr>
              <a:t>due to upgrade of Irish sovereign to A3 positive</a:t>
            </a:r>
          </a:p>
          <a:p>
            <a:r>
              <a:rPr lang="en-IE" dirty="0">
                <a:solidFill>
                  <a:srgbClr val="356093"/>
                </a:solidFill>
              </a:rPr>
              <a:t>  </a:t>
            </a:r>
          </a:p>
          <a:p>
            <a:r>
              <a:rPr lang="en-GB" baseline="30000" dirty="0"/>
              <a:t> </a:t>
            </a:r>
            <a:endParaRPr lang="en-IE" dirty="0"/>
          </a:p>
        </p:txBody>
      </p:sp>
      <p:pic>
        <p:nvPicPr>
          <p:cNvPr id="3076" name="Picture 1" descr="Image result for fitch rating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7826" y="4363785"/>
            <a:ext cx="2416718" cy="80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1048" y="2130879"/>
            <a:ext cx="2477992" cy="9307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6552" y="3200400"/>
            <a:ext cx="2411955"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1638994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4"/>
          <p:cNvSpPr>
            <a:spLocks noGrp="1" noChangeArrowheads="1"/>
          </p:cNvSpPr>
          <p:nvPr>
            <p:ph type="ctrTitle" sz="quarter" idx="4294967295"/>
          </p:nvPr>
        </p:nvSpPr>
        <p:spPr>
          <a:xfrm>
            <a:off x="1716088" y="2506663"/>
            <a:ext cx="6605587" cy="620712"/>
          </a:xfrm>
        </p:spPr>
        <p:txBody>
          <a:bodyPr bIns="0"/>
          <a:lstStyle/>
          <a:p>
            <a:pPr eaLnBrk="1" hangingPunct="1"/>
            <a:r>
              <a:rPr lang="en-GB" sz="3200" dirty="0" smtClean="0"/>
              <a:t>Outlook and Summary</a:t>
            </a:r>
          </a:p>
        </p:txBody>
      </p:sp>
    </p:spTree>
    <p:extLst>
      <p:ext uri="{BB962C8B-B14F-4D97-AF65-F5344CB8AC3E}">
        <p14:creationId xmlns:p14="http://schemas.microsoft.com/office/powerpoint/2010/main" val="33264209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7"/>
          <p:cNvSpPr>
            <a:spLocks noChangeArrowheads="1"/>
          </p:cNvSpPr>
          <p:nvPr/>
        </p:nvSpPr>
        <p:spPr bwMode="auto">
          <a:xfrm>
            <a:off x="358775" y="1111683"/>
            <a:ext cx="8598910" cy="4946217"/>
          </a:xfrm>
          <a:prstGeom prst="rect">
            <a:avLst/>
          </a:prstGeom>
          <a:noFill/>
          <a:ln w="9525">
            <a:noFill/>
            <a:miter lim="800000"/>
            <a:headEnd/>
            <a:tailEnd/>
          </a:ln>
        </p:spPr>
        <p:txBody>
          <a:bodyPr lIns="0" tIns="44489" rIns="88977" bIns="44489"/>
          <a:lstStyle/>
          <a:p>
            <a:pPr marL="215900" lvl="1" indent="-214313" defTabSz="889000">
              <a:spcAft>
                <a:spcPts val="300"/>
              </a:spcAft>
              <a:buClr>
                <a:schemeClr val="accent2"/>
              </a:buClr>
              <a:buFont typeface="Arial" charset="0"/>
              <a:buChar char="●"/>
            </a:pPr>
            <a:r>
              <a:rPr lang="en-IE" sz="1600" b="0" dirty="0" smtClean="0">
                <a:solidFill>
                  <a:srgbClr val="2E527E"/>
                </a:solidFill>
              </a:rPr>
              <a:t>Continued growth in Irish macro economy and SEM electricity demand expected</a:t>
            </a:r>
          </a:p>
          <a:p>
            <a:pPr marL="215900" lvl="1" indent="-214313" defTabSz="889000">
              <a:spcAft>
                <a:spcPts val="300"/>
              </a:spcAft>
              <a:buClr>
                <a:schemeClr val="accent2"/>
              </a:buClr>
              <a:buFont typeface="Arial" charset="0"/>
              <a:buChar char="●"/>
            </a:pPr>
            <a:endParaRPr lang="en-IE" sz="800" b="0" dirty="0" smtClean="0">
              <a:solidFill>
                <a:srgbClr val="2E527E"/>
              </a:solidFill>
            </a:endParaRPr>
          </a:p>
          <a:p>
            <a:pPr marL="215900" lvl="1" indent="-214313" defTabSz="889000">
              <a:spcAft>
                <a:spcPts val="300"/>
              </a:spcAft>
              <a:buClr>
                <a:schemeClr val="accent2"/>
              </a:buClr>
              <a:buFont typeface="Arial" charset="0"/>
              <a:buChar char="●"/>
            </a:pPr>
            <a:endParaRPr lang="en-IE" sz="800" b="0" dirty="0">
              <a:solidFill>
                <a:srgbClr val="2E527E"/>
              </a:solidFill>
            </a:endParaRPr>
          </a:p>
          <a:p>
            <a:pPr marL="215900" lvl="1" indent="-214313" defTabSz="889000">
              <a:spcAft>
                <a:spcPts val="300"/>
              </a:spcAft>
              <a:buClr>
                <a:schemeClr val="accent2"/>
              </a:buClr>
              <a:buFont typeface="Arial" charset="0"/>
              <a:buChar char="●"/>
            </a:pPr>
            <a:r>
              <a:rPr lang="en-IE" sz="1600" b="0" dirty="0">
                <a:solidFill>
                  <a:srgbClr val="2E527E"/>
                </a:solidFill>
              </a:rPr>
              <a:t>Networks</a:t>
            </a:r>
          </a:p>
          <a:p>
            <a:pPr marL="1143000" lvl="2" indent="-228600" defTabSz="889000">
              <a:spcAft>
                <a:spcPts val="300"/>
              </a:spcAft>
              <a:buClr>
                <a:schemeClr val="accent2"/>
              </a:buClr>
              <a:buFont typeface="Arial" charset="0"/>
              <a:buChar char="●"/>
            </a:pPr>
            <a:r>
              <a:rPr lang="en-IE" sz="1600" b="0" dirty="0" smtClean="0">
                <a:solidFill>
                  <a:srgbClr val="2E527E"/>
                </a:solidFill>
              </a:rPr>
              <a:t>ROI: PR4 2016-20 delivery ~ 50% of Group EBITDA</a:t>
            </a:r>
            <a:endParaRPr lang="en-IE" sz="1600" b="0" dirty="0">
              <a:solidFill>
                <a:srgbClr val="2E527E"/>
              </a:solidFill>
            </a:endParaRPr>
          </a:p>
          <a:p>
            <a:pPr marL="1143000" lvl="2" indent="-228600" defTabSz="889000">
              <a:spcAft>
                <a:spcPts val="300"/>
              </a:spcAft>
              <a:buClr>
                <a:schemeClr val="accent2"/>
              </a:buClr>
              <a:buFont typeface="Arial" charset="0"/>
              <a:buChar char="●"/>
            </a:pPr>
            <a:r>
              <a:rPr lang="en-IE" sz="1600" b="0" dirty="0" smtClean="0">
                <a:solidFill>
                  <a:srgbClr val="2E527E"/>
                </a:solidFill>
              </a:rPr>
              <a:t>NI   : NIE Networks RP6 secure satisfactory outcome</a:t>
            </a:r>
          </a:p>
          <a:p>
            <a:pPr lvl="2" defTabSz="889000">
              <a:spcAft>
                <a:spcPts val="300"/>
              </a:spcAft>
              <a:buClr>
                <a:schemeClr val="accent2"/>
              </a:buClr>
            </a:pPr>
            <a:endParaRPr lang="en-IE" sz="800" b="0" dirty="0">
              <a:solidFill>
                <a:srgbClr val="2E527E"/>
              </a:solidFill>
            </a:endParaRPr>
          </a:p>
          <a:p>
            <a:pPr marL="215900" lvl="1" indent="-214313" defTabSz="889000">
              <a:spcAft>
                <a:spcPts val="300"/>
              </a:spcAft>
              <a:buClr>
                <a:schemeClr val="accent2"/>
              </a:buClr>
              <a:buFont typeface="Arial" charset="0"/>
              <a:buChar char="●"/>
            </a:pPr>
            <a:r>
              <a:rPr lang="en-IE" sz="1600" b="0" dirty="0">
                <a:solidFill>
                  <a:srgbClr val="2E527E"/>
                </a:solidFill>
              </a:rPr>
              <a:t>Generation </a:t>
            </a:r>
          </a:p>
          <a:p>
            <a:pPr marL="1143000" lvl="2" indent="-228600" defTabSz="889000">
              <a:spcAft>
                <a:spcPts val="300"/>
              </a:spcAft>
              <a:buClr>
                <a:schemeClr val="accent2"/>
              </a:buClr>
              <a:buFont typeface="Arial" charset="0"/>
              <a:buChar char="●"/>
            </a:pPr>
            <a:r>
              <a:rPr lang="en-IE" sz="1600" b="0" dirty="0" smtClean="0">
                <a:solidFill>
                  <a:srgbClr val="2E527E"/>
                </a:solidFill>
              </a:rPr>
              <a:t>Maintain Plant availability</a:t>
            </a:r>
          </a:p>
          <a:p>
            <a:pPr marL="1143000" lvl="2" indent="-228600" defTabSz="889000">
              <a:spcAft>
                <a:spcPts val="300"/>
              </a:spcAft>
              <a:buClr>
                <a:schemeClr val="accent2"/>
              </a:buClr>
              <a:buFont typeface="Arial" charset="0"/>
              <a:buChar char="●"/>
            </a:pPr>
            <a:r>
              <a:rPr lang="en-IE" sz="1600" b="0" dirty="0" smtClean="0">
                <a:solidFill>
                  <a:srgbClr val="2E527E"/>
                </a:solidFill>
              </a:rPr>
              <a:t>Carrington Commercial Operation</a:t>
            </a:r>
          </a:p>
          <a:p>
            <a:pPr marL="1143000" lvl="2" indent="-228600" defTabSz="889000">
              <a:spcAft>
                <a:spcPts val="300"/>
              </a:spcAft>
              <a:buClr>
                <a:schemeClr val="accent2"/>
              </a:buClr>
              <a:buFont typeface="Arial" charset="0"/>
              <a:buChar char="●"/>
            </a:pPr>
            <a:r>
              <a:rPr lang="en-IE" sz="1600" b="0" dirty="0" smtClean="0">
                <a:solidFill>
                  <a:srgbClr val="2E527E"/>
                </a:solidFill>
              </a:rPr>
              <a:t>Integrated </a:t>
            </a:r>
            <a:r>
              <a:rPr lang="en-IE" sz="1600" b="0" dirty="0">
                <a:solidFill>
                  <a:srgbClr val="2E527E"/>
                </a:solidFill>
              </a:rPr>
              <a:t>Single Electricity Market (I-SEM)</a:t>
            </a:r>
            <a:endParaRPr lang="en-US" sz="1800" b="0" dirty="0">
              <a:solidFill>
                <a:srgbClr val="2E527E"/>
              </a:solidFill>
            </a:endParaRPr>
          </a:p>
          <a:p>
            <a:pPr marL="1143000" lvl="2" indent="-228600" defTabSz="889000">
              <a:spcAft>
                <a:spcPts val="300"/>
              </a:spcAft>
              <a:buClr>
                <a:schemeClr val="accent2"/>
              </a:buClr>
              <a:buFont typeface="Arial" charset="0"/>
              <a:buChar char="●"/>
            </a:pPr>
            <a:r>
              <a:rPr lang="en-GB" sz="1600" b="0" dirty="0" smtClean="0">
                <a:solidFill>
                  <a:srgbClr val="2E527E"/>
                </a:solidFill>
              </a:rPr>
              <a:t>Renewable Investment</a:t>
            </a:r>
            <a:endParaRPr lang="en-IE" sz="1600" b="0" dirty="0" smtClean="0">
              <a:solidFill>
                <a:srgbClr val="2E527E"/>
              </a:solidFill>
            </a:endParaRPr>
          </a:p>
          <a:p>
            <a:pPr lvl="2" defTabSz="889000">
              <a:spcAft>
                <a:spcPts val="300"/>
              </a:spcAft>
              <a:buClr>
                <a:schemeClr val="accent2"/>
              </a:buClr>
            </a:pPr>
            <a:endParaRPr lang="en-IE" sz="800" b="0" dirty="0">
              <a:solidFill>
                <a:srgbClr val="2E527E"/>
              </a:solidFill>
            </a:endParaRPr>
          </a:p>
          <a:p>
            <a:pPr marL="215900" lvl="1" indent="-214313" defTabSz="889000">
              <a:spcAft>
                <a:spcPts val="300"/>
              </a:spcAft>
              <a:buClr>
                <a:schemeClr val="accent2"/>
              </a:buClr>
              <a:buFont typeface="Arial" charset="0"/>
              <a:buChar char="●"/>
            </a:pPr>
            <a:r>
              <a:rPr lang="en-IE" sz="1600" b="0" dirty="0">
                <a:solidFill>
                  <a:srgbClr val="2E527E"/>
                </a:solidFill>
              </a:rPr>
              <a:t>Electric Ireland</a:t>
            </a:r>
          </a:p>
          <a:p>
            <a:pPr marL="1143000" lvl="2" indent="-228600" defTabSz="889000">
              <a:spcAft>
                <a:spcPts val="300"/>
              </a:spcAft>
              <a:buClr>
                <a:schemeClr val="accent2"/>
              </a:buClr>
              <a:buFont typeface="Arial" charset="0"/>
              <a:buChar char="●"/>
            </a:pPr>
            <a:r>
              <a:rPr lang="en-IE" sz="1600" b="0" dirty="0" smtClean="0">
                <a:solidFill>
                  <a:srgbClr val="2E527E"/>
                </a:solidFill>
              </a:rPr>
              <a:t>Continued focus on customer service, value and market share at appropriate margins </a:t>
            </a:r>
            <a:endParaRPr lang="en-IE" sz="1600" b="0" dirty="0">
              <a:solidFill>
                <a:srgbClr val="2E527E"/>
              </a:solidFill>
            </a:endParaRPr>
          </a:p>
          <a:p>
            <a:pPr marL="215900" lvl="1" indent="-214313" defTabSz="889000">
              <a:spcAft>
                <a:spcPts val="300"/>
              </a:spcAft>
              <a:buClr>
                <a:schemeClr val="accent2"/>
              </a:buClr>
              <a:buFont typeface="Arial" charset="0"/>
              <a:buChar char="●"/>
            </a:pPr>
            <a:endParaRPr lang="en-IE" sz="800" b="0" dirty="0">
              <a:solidFill>
                <a:srgbClr val="2E527E"/>
              </a:solidFill>
            </a:endParaRPr>
          </a:p>
          <a:p>
            <a:pPr marL="215900" lvl="1" indent="-214313" defTabSz="889000">
              <a:spcAft>
                <a:spcPts val="300"/>
              </a:spcAft>
              <a:buClr>
                <a:schemeClr val="accent2"/>
              </a:buClr>
              <a:buFont typeface="Arial" charset="0"/>
              <a:buChar char="●"/>
            </a:pPr>
            <a:r>
              <a:rPr lang="en-IE" sz="1600" b="0" dirty="0" smtClean="0">
                <a:solidFill>
                  <a:srgbClr val="2E527E"/>
                </a:solidFill>
              </a:rPr>
              <a:t>Ongoing focus </a:t>
            </a:r>
            <a:r>
              <a:rPr lang="en-IE" sz="1600" b="0" dirty="0">
                <a:solidFill>
                  <a:srgbClr val="2E527E"/>
                </a:solidFill>
              </a:rPr>
              <a:t>on </a:t>
            </a:r>
            <a:r>
              <a:rPr lang="en-IE" sz="1600" b="0" dirty="0" smtClean="0">
                <a:solidFill>
                  <a:srgbClr val="2E527E"/>
                </a:solidFill>
              </a:rPr>
              <a:t>maintaining </a:t>
            </a:r>
            <a:r>
              <a:rPr lang="en-IE" sz="1600" b="0" dirty="0">
                <a:solidFill>
                  <a:srgbClr val="2E527E"/>
                </a:solidFill>
              </a:rPr>
              <a:t>financial strength</a:t>
            </a:r>
          </a:p>
          <a:p>
            <a:pPr marL="1587" lvl="1" defTabSz="889000">
              <a:spcAft>
                <a:spcPts val="600"/>
              </a:spcAft>
              <a:buClr>
                <a:schemeClr val="accent2"/>
              </a:buClr>
            </a:pPr>
            <a:endParaRPr lang="en-IE" sz="1600" b="0" dirty="0">
              <a:solidFill>
                <a:schemeClr val="accent1"/>
              </a:solidFill>
            </a:endParaRPr>
          </a:p>
        </p:txBody>
      </p:sp>
      <p:sp>
        <p:nvSpPr>
          <p:cNvPr id="72706" name="Rectangle 26"/>
          <p:cNvSpPr>
            <a:spLocks noGrp="1" noChangeArrowheads="1"/>
          </p:cNvSpPr>
          <p:nvPr>
            <p:ph type="title" idx="4294967295"/>
          </p:nvPr>
        </p:nvSpPr>
        <p:spPr>
          <a:xfrm>
            <a:off x="383310" y="452438"/>
            <a:ext cx="6959600" cy="536575"/>
          </a:xfrm>
        </p:spPr>
        <p:txBody>
          <a:bodyPr/>
          <a:lstStyle/>
          <a:p>
            <a:pPr eaLnBrk="1" hangingPunct="1"/>
            <a:r>
              <a:rPr lang="en-US" dirty="0" smtClean="0"/>
              <a:t>Outlook 2017</a:t>
            </a:r>
          </a:p>
        </p:txBody>
      </p:sp>
    </p:spTree>
    <p:extLst>
      <p:ext uri="{BB962C8B-B14F-4D97-AF65-F5344CB8AC3E}">
        <p14:creationId xmlns:p14="http://schemas.microsoft.com/office/powerpoint/2010/main" val="312331089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27"/>
          <p:cNvSpPr>
            <a:spLocks noChangeArrowheads="1"/>
          </p:cNvSpPr>
          <p:nvPr/>
        </p:nvSpPr>
        <p:spPr bwMode="auto">
          <a:xfrm>
            <a:off x="358775" y="1111683"/>
            <a:ext cx="8598910" cy="4946217"/>
          </a:xfrm>
          <a:prstGeom prst="rect">
            <a:avLst/>
          </a:prstGeom>
          <a:noFill/>
          <a:ln w="9525">
            <a:noFill/>
            <a:miter lim="800000"/>
            <a:headEnd/>
            <a:tailEnd/>
          </a:ln>
        </p:spPr>
        <p:txBody>
          <a:bodyPr lIns="0" tIns="44489" rIns="88977" bIns="44489"/>
          <a:lstStyle/>
          <a:p>
            <a:pPr marL="1587" lvl="1" defTabSz="889000">
              <a:spcAft>
                <a:spcPts val="600"/>
              </a:spcAft>
              <a:buClr>
                <a:schemeClr val="accent2"/>
              </a:buClr>
            </a:pPr>
            <a:endParaRPr lang="en-IE" sz="1600" b="0" dirty="0">
              <a:solidFill>
                <a:schemeClr val="accent1"/>
              </a:solidFill>
            </a:endParaRPr>
          </a:p>
        </p:txBody>
      </p:sp>
      <p:sp>
        <p:nvSpPr>
          <p:cNvPr id="72706" name="Rectangle 26"/>
          <p:cNvSpPr>
            <a:spLocks noGrp="1" noChangeArrowheads="1"/>
          </p:cNvSpPr>
          <p:nvPr>
            <p:ph type="title" idx="4294967295"/>
          </p:nvPr>
        </p:nvSpPr>
        <p:spPr>
          <a:xfrm>
            <a:off x="383310" y="452438"/>
            <a:ext cx="6959600" cy="536575"/>
          </a:xfrm>
        </p:spPr>
        <p:txBody>
          <a:bodyPr/>
          <a:lstStyle/>
          <a:p>
            <a:pPr eaLnBrk="1" hangingPunct="1"/>
            <a:r>
              <a:rPr lang="en-US" dirty="0" smtClean="0"/>
              <a:t>Summary : Consistent Financial Performance</a:t>
            </a:r>
          </a:p>
        </p:txBody>
      </p:sp>
      <p:sp>
        <p:nvSpPr>
          <p:cNvPr id="4" name="Rectangle 27"/>
          <p:cNvSpPr>
            <a:spLocks noChangeArrowheads="1"/>
          </p:cNvSpPr>
          <p:nvPr/>
        </p:nvSpPr>
        <p:spPr bwMode="auto">
          <a:xfrm>
            <a:off x="409743" y="989013"/>
            <a:ext cx="8598910" cy="4946217"/>
          </a:xfrm>
          <a:prstGeom prst="rect">
            <a:avLst/>
          </a:prstGeom>
          <a:noFill/>
          <a:ln w="9525">
            <a:noFill/>
            <a:miter lim="800000"/>
            <a:headEnd/>
            <a:tailEnd/>
          </a:ln>
        </p:spPr>
        <p:txBody>
          <a:bodyPr lIns="0" tIns="44489" rIns="88977" bIns="44489"/>
          <a:lstStyle/>
          <a:p>
            <a:pPr marL="215900" lvl="1" indent="-214313" defTabSz="889000">
              <a:spcAft>
                <a:spcPts val="300"/>
              </a:spcAft>
              <a:buClr>
                <a:schemeClr val="accent2"/>
              </a:buClr>
              <a:buFont typeface="Arial" charset="0"/>
              <a:buChar char="●"/>
            </a:pPr>
            <a:endParaRPr lang="en-GB" sz="1600" b="0" dirty="0" smtClean="0">
              <a:solidFill>
                <a:srgbClr val="2E527E"/>
              </a:solidFill>
            </a:endParaRPr>
          </a:p>
          <a:p>
            <a:pPr marL="1587" lvl="1" defTabSz="889000">
              <a:spcAft>
                <a:spcPts val="300"/>
              </a:spcAft>
              <a:buClr>
                <a:schemeClr val="accent2"/>
              </a:buClr>
            </a:pPr>
            <a:endParaRPr lang="en-GB" sz="1600" b="0" dirty="0" smtClean="0">
              <a:solidFill>
                <a:srgbClr val="2E527E"/>
              </a:solidFill>
            </a:endParaRPr>
          </a:p>
          <a:p>
            <a:pPr marL="215900" lvl="1" indent="-214313" defTabSz="889000">
              <a:spcAft>
                <a:spcPts val="300"/>
              </a:spcAft>
              <a:buClr>
                <a:schemeClr val="accent2"/>
              </a:buClr>
              <a:buFont typeface="Arial" charset="0"/>
              <a:buChar char="●"/>
            </a:pPr>
            <a:r>
              <a:rPr lang="en-GB" sz="1800" b="0" dirty="0" smtClean="0">
                <a:solidFill>
                  <a:srgbClr val="2E527E"/>
                </a:solidFill>
              </a:rPr>
              <a:t>Strong </a:t>
            </a:r>
            <a:r>
              <a:rPr lang="en-GB" sz="1800" b="0" dirty="0">
                <a:solidFill>
                  <a:srgbClr val="2E527E"/>
                </a:solidFill>
              </a:rPr>
              <a:t>o</a:t>
            </a:r>
            <a:r>
              <a:rPr lang="en-GB" sz="1800" b="0" dirty="0" smtClean="0">
                <a:solidFill>
                  <a:srgbClr val="2E527E"/>
                </a:solidFill>
              </a:rPr>
              <a:t>perational </a:t>
            </a:r>
            <a:r>
              <a:rPr lang="en-GB" sz="1800" b="0" dirty="0" smtClean="0">
                <a:solidFill>
                  <a:srgbClr val="2E527E"/>
                </a:solidFill>
              </a:rPr>
              <a:t>performance </a:t>
            </a:r>
            <a:r>
              <a:rPr lang="en-GB" sz="1800" b="0" dirty="0" smtClean="0">
                <a:solidFill>
                  <a:srgbClr val="2E527E"/>
                </a:solidFill>
              </a:rPr>
              <a:t>resulted in healthy financial performance </a:t>
            </a:r>
          </a:p>
          <a:p>
            <a:pPr marL="1587" lvl="1" defTabSz="889000">
              <a:spcAft>
                <a:spcPts val="300"/>
              </a:spcAft>
              <a:buClr>
                <a:schemeClr val="accent2"/>
              </a:buClr>
            </a:pPr>
            <a:endParaRPr lang="en-GB" sz="1800" b="0" dirty="0" smtClean="0">
              <a:solidFill>
                <a:srgbClr val="2E527E"/>
              </a:solidFill>
            </a:endParaRPr>
          </a:p>
          <a:p>
            <a:pPr marL="1587" lvl="1" defTabSz="889000">
              <a:spcAft>
                <a:spcPts val="300"/>
              </a:spcAft>
              <a:buClr>
                <a:schemeClr val="accent2"/>
              </a:buClr>
            </a:pPr>
            <a:endParaRPr lang="en-GB" sz="1800" b="0" dirty="0">
              <a:solidFill>
                <a:srgbClr val="2E527E"/>
              </a:solidFill>
            </a:endParaRPr>
          </a:p>
          <a:p>
            <a:pPr marL="215900" lvl="1" indent="-214313" defTabSz="889000">
              <a:spcAft>
                <a:spcPts val="300"/>
              </a:spcAft>
              <a:buClr>
                <a:schemeClr val="accent2"/>
              </a:buClr>
              <a:buFont typeface="Arial" charset="0"/>
              <a:buChar char="●"/>
            </a:pPr>
            <a:r>
              <a:rPr lang="en-GB" sz="1800" b="0" dirty="0" smtClean="0">
                <a:solidFill>
                  <a:srgbClr val="2E527E"/>
                </a:solidFill>
              </a:rPr>
              <a:t>2016 </a:t>
            </a:r>
            <a:r>
              <a:rPr lang="en-GB" sz="1800" b="0" dirty="0" smtClean="0">
                <a:solidFill>
                  <a:srgbClr val="2E527E"/>
                </a:solidFill>
              </a:rPr>
              <a:t>EBITDA €1,324 </a:t>
            </a:r>
            <a:r>
              <a:rPr lang="en-GB" sz="1800" b="0" dirty="0" smtClean="0">
                <a:solidFill>
                  <a:srgbClr val="2E527E"/>
                </a:solidFill>
              </a:rPr>
              <a:t>m; Gearing 51%</a:t>
            </a:r>
          </a:p>
          <a:p>
            <a:pPr marL="1587" lvl="1" defTabSz="889000">
              <a:spcAft>
                <a:spcPts val="300"/>
              </a:spcAft>
              <a:buClr>
                <a:schemeClr val="accent2"/>
              </a:buClr>
            </a:pPr>
            <a:endParaRPr lang="en-GB" sz="1800" b="0" dirty="0" smtClean="0">
              <a:solidFill>
                <a:srgbClr val="2E527E"/>
              </a:solidFill>
            </a:endParaRPr>
          </a:p>
          <a:p>
            <a:pPr marL="1587" lvl="1" defTabSz="889000">
              <a:spcAft>
                <a:spcPts val="300"/>
              </a:spcAft>
              <a:buClr>
                <a:schemeClr val="accent2"/>
              </a:buClr>
            </a:pPr>
            <a:endParaRPr lang="en-GB" sz="1800" b="0" dirty="0" smtClean="0">
              <a:solidFill>
                <a:srgbClr val="2E527E"/>
              </a:solidFill>
            </a:endParaRPr>
          </a:p>
          <a:p>
            <a:pPr marL="215900" lvl="1" indent="-214313" defTabSz="889000">
              <a:spcAft>
                <a:spcPts val="300"/>
              </a:spcAft>
              <a:buClr>
                <a:schemeClr val="accent2"/>
              </a:buClr>
              <a:buFont typeface="Arial" charset="0"/>
              <a:buChar char="●"/>
            </a:pPr>
            <a:r>
              <a:rPr lang="en-IE" sz="1800" b="0" dirty="0" smtClean="0">
                <a:solidFill>
                  <a:srgbClr val="2E527E"/>
                </a:solidFill>
              </a:rPr>
              <a:t>Strong </a:t>
            </a:r>
            <a:r>
              <a:rPr lang="en-IE" sz="1800" b="0" dirty="0">
                <a:solidFill>
                  <a:srgbClr val="2E527E"/>
                </a:solidFill>
              </a:rPr>
              <a:t>liquidity position €</a:t>
            </a:r>
            <a:r>
              <a:rPr lang="en-IE" sz="1800" b="0" dirty="0" smtClean="0">
                <a:solidFill>
                  <a:srgbClr val="2E527E"/>
                </a:solidFill>
              </a:rPr>
              <a:t>1.7bn </a:t>
            </a:r>
            <a:endParaRPr lang="en-IE" sz="1800" b="0" dirty="0" smtClean="0">
              <a:solidFill>
                <a:srgbClr val="2E527E"/>
              </a:solidFill>
            </a:endParaRPr>
          </a:p>
          <a:p>
            <a:pPr marL="1587" lvl="1" defTabSz="889000">
              <a:spcAft>
                <a:spcPts val="300"/>
              </a:spcAft>
              <a:buClr>
                <a:schemeClr val="accent2"/>
              </a:buClr>
            </a:pPr>
            <a:endParaRPr lang="en-GB" sz="1800" b="0" dirty="0" smtClean="0">
              <a:solidFill>
                <a:srgbClr val="2E527E"/>
              </a:solidFill>
            </a:endParaRPr>
          </a:p>
          <a:p>
            <a:pPr marL="1587" lvl="1" defTabSz="889000">
              <a:spcAft>
                <a:spcPts val="300"/>
              </a:spcAft>
              <a:buClr>
                <a:schemeClr val="accent2"/>
              </a:buClr>
            </a:pPr>
            <a:endParaRPr lang="en-IE" sz="1800" b="0" dirty="0" smtClean="0">
              <a:solidFill>
                <a:srgbClr val="2E527E"/>
              </a:solidFill>
            </a:endParaRPr>
          </a:p>
          <a:p>
            <a:pPr marL="215900" lvl="1" indent="-214313" defTabSz="889000">
              <a:spcAft>
                <a:spcPts val="300"/>
              </a:spcAft>
              <a:buClr>
                <a:schemeClr val="accent2"/>
              </a:buClr>
              <a:buFont typeface="Arial" charset="0"/>
              <a:buChar char="●"/>
            </a:pPr>
            <a:r>
              <a:rPr lang="en-IE" sz="1800" b="0" dirty="0" smtClean="0">
                <a:solidFill>
                  <a:srgbClr val="2E527E"/>
                </a:solidFill>
              </a:rPr>
              <a:t>Stable </a:t>
            </a:r>
            <a:r>
              <a:rPr lang="en-IE" sz="1800" b="0" dirty="0">
                <a:solidFill>
                  <a:srgbClr val="2E527E"/>
                </a:solidFill>
              </a:rPr>
              <a:t>credit ratings of A- / Baa1 / BBB+</a:t>
            </a:r>
          </a:p>
          <a:p>
            <a:pPr marL="215900" lvl="1" indent="-214313" defTabSz="889000">
              <a:spcAft>
                <a:spcPts val="300"/>
              </a:spcAft>
              <a:buClr>
                <a:schemeClr val="accent2"/>
              </a:buClr>
              <a:buFont typeface="Arial" charset="0"/>
              <a:buChar char="●"/>
            </a:pPr>
            <a:endParaRPr lang="en-GB" sz="1600" b="0" dirty="0">
              <a:solidFill>
                <a:srgbClr val="2E527E"/>
              </a:solidFill>
            </a:endParaRPr>
          </a:p>
          <a:p>
            <a:pPr marL="215900" lvl="1" indent="-214313" defTabSz="889000">
              <a:spcAft>
                <a:spcPts val="300"/>
              </a:spcAft>
              <a:buClr>
                <a:schemeClr val="accent2"/>
              </a:buClr>
              <a:buFont typeface="Arial" charset="0"/>
              <a:buChar char="●"/>
            </a:pPr>
            <a:endParaRPr lang="en-GB" sz="1600" b="0" dirty="0" smtClean="0">
              <a:solidFill>
                <a:srgbClr val="2E527E"/>
              </a:solidFill>
            </a:endParaRPr>
          </a:p>
          <a:p>
            <a:pPr marL="1143000" lvl="2" indent="-228600" defTabSz="889000">
              <a:spcAft>
                <a:spcPts val="300"/>
              </a:spcAft>
              <a:buClr>
                <a:schemeClr val="accent2"/>
              </a:buClr>
              <a:buFont typeface="Arial" charset="0"/>
              <a:buChar char="●"/>
            </a:pPr>
            <a:endParaRPr lang="en-IE" sz="800" b="0" dirty="0">
              <a:solidFill>
                <a:srgbClr val="2E527E"/>
              </a:solidFill>
            </a:endParaRPr>
          </a:p>
          <a:p>
            <a:pPr marL="1587" lvl="1" defTabSz="889000">
              <a:spcAft>
                <a:spcPts val="600"/>
              </a:spcAft>
              <a:buClr>
                <a:schemeClr val="accent2"/>
              </a:buClr>
            </a:pPr>
            <a:endParaRPr lang="en-IE" sz="1600" b="0" dirty="0">
              <a:solidFill>
                <a:schemeClr val="accent1"/>
              </a:solidFill>
            </a:endParaRPr>
          </a:p>
        </p:txBody>
      </p:sp>
    </p:spTree>
    <p:extLst>
      <p:ext uri="{BB962C8B-B14F-4D97-AF65-F5344CB8AC3E}">
        <p14:creationId xmlns:p14="http://schemas.microsoft.com/office/powerpoint/2010/main" val="419623314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ChangeArrowheads="1"/>
          </p:cNvSpPr>
          <p:nvPr>
            <p:ph type="ctrTitle" sz="quarter" idx="4294967295"/>
          </p:nvPr>
        </p:nvSpPr>
        <p:spPr>
          <a:xfrm>
            <a:off x="573088" y="1371600"/>
            <a:ext cx="6605587" cy="620713"/>
          </a:xfrm>
        </p:spPr>
        <p:txBody>
          <a:bodyPr bIns="0"/>
          <a:lstStyle/>
          <a:p>
            <a:pPr eaLnBrk="1" hangingPunct="1"/>
            <a:r>
              <a:rPr lang="en-GB" sz="2800" dirty="0"/>
              <a:t>ESB</a:t>
            </a:r>
            <a:endParaRPr lang="en-US" sz="2800" dirty="0"/>
          </a:p>
        </p:txBody>
      </p:sp>
      <p:sp>
        <p:nvSpPr>
          <p:cNvPr id="70658" name="Rectangle 3"/>
          <p:cNvSpPr>
            <a:spLocks noGrp="1" noChangeArrowheads="1"/>
          </p:cNvSpPr>
          <p:nvPr>
            <p:ph type="subTitle" sz="quarter" idx="4294967295"/>
          </p:nvPr>
        </p:nvSpPr>
        <p:spPr>
          <a:xfrm>
            <a:off x="573088" y="1992313"/>
            <a:ext cx="6605587" cy="4070350"/>
          </a:xfrm>
        </p:spPr>
        <p:txBody>
          <a:bodyPr lIns="118909" tIns="59454" rIns="154800" bIns="59454"/>
          <a:lstStyle/>
          <a:p>
            <a:pPr marL="92075" indent="-92075" eaLnBrk="1" hangingPunct="1">
              <a:spcAft>
                <a:spcPct val="0"/>
              </a:spcAft>
              <a:buClrTx/>
              <a:buFontTx/>
              <a:buNone/>
            </a:pPr>
            <a:r>
              <a:rPr lang="en-GB" b="0" dirty="0">
                <a:solidFill>
                  <a:schemeClr val="tx1"/>
                </a:solidFill>
              </a:rPr>
              <a:t>ESB Two Gateway</a:t>
            </a:r>
          </a:p>
          <a:p>
            <a:pPr marL="92075" indent="-92075" eaLnBrk="1" hangingPunct="1">
              <a:spcAft>
                <a:spcPct val="0"/>
              </a:spcAft>
              <a:buClrTx/>
              <a:buFontTx/>
              <a:buNone/>
            </a:pPr>
            <a:r>
              <a:rPr lang="en-GB" b="0" dirty="0">
                <a:solidFill>
                  <a:schemeClr val="tx1"/>
                </a:solidFill>
              </a:rPr>
              <a:t>East </a:t>
            </a:r>
            <a:r>
              <a:rPr lang="en-GB" b="0" dirty="0" smtClean="0">
                <a:solidFill>
                  <a:schemeClr val="tx1"/>
                </a:solidFill>
              </a:rPr>
              <a:t>Wall Road</a:t>
            </a:r>
            <a:endParaRPr lang="en-GB" b="0" dirty="0">
              <a:solidFill>
                <a:schemeClr val="tx1"/>
              </a:solidFill>
            </a:endParaRPr>
          </a:p>
          <a:p>
            <a:pPr marL="92075" indent="-92075" eaLnBrk="1" hangingPunct="1">
              <a:spcAft>
                <a:spcPct val="0"/>
              </a:spcAft>
              <a:buClrTx/>
              <a:buFontTx/>
              <a:buNone/>
            </a:pPr>
            <a:r>
              <a:rPr lang="en-IE" b="0" dirty="0">
                <a:solidFill>
                  <a:schemeClr val="tx1"/>
                </a:solidFill>
              </a:rPr>
              <a:t>Dublin </a:t>
            </a:r>
            <a:r>
              <a:rPr lang="en-IE" b="0" dirty="0" smtClean="0">
                <a:solidFill>
                  <a:schemeClr val="tx1"/>
                </a:solidFill>
              </a:rPr>
              <a:t>3</a:t>
            </a:r>
          </a:p>
          <a:p>
            <a:pPr marL="92075" indent="-92075" eaLnBrk="1" hangingPunct="1">
              <a:spcAft>
                <a:spcPct val="0"/>
              </a:spcAft>
              <a:buClrTx/>
              <a:buFontTx/>
              <a:buNone/>
            </a:pPr>
            <a:r>
              <a:rPr lang="en-GB" b="0" dirty="0" smtClean="0">
                <a:solidFill>
                  <a:schemeClr val="tx1"/>
                </a:solidFill>
              </a:rPr>
              <a:t>D03 A995</a:t>
            </a:r>
            <a:endParaRPr lang="en-IE" b="0" dirty="0">
              <a:solidFill>
                <a:schemeClr val="tx1"/>
              </a:solidFill>
            </a:endParaRPr>
          </a:p>
          <a:p>
            <a:pPr marL="92075" indent="-92075" eaLnBrk="1" hangingPunct="1">
              <a:spcAft>
                <a:spcPct val="0"/>
              </a:spcAft>
              <a:buClrTx/>
              <a:buFontTx/>
              <a:buNone/>
            </a:pPr>
            <a:r>
              <a:rPr lang="en-IE" b="0" dirty="0">
                <a:solidFill>
                  <a:schemeClr val="tx1"/>
                </a:solidFill>
              </a:rPr>
              <a:t>Ireland</a:t>
            </a:r>
          </a:p>
          <a:p>
            <a:pPr marL="92075" indent="-92075" eaLnBrk="1" hangingPunct="1">
              <a:spcAft>
                <a:spcPct val="0"/>
              </a:spcAft>
              <a:buClrTx/>
              <a:buFontTx/>
              <a:buNone/>
            </a:pPr>
            <a:r>
              <a:rPr lang="en-IE" b="0" dirty="0">
                <a:solidFill>
                  <a:schemeClr val="tx1"/>
                </a:solidFill>
                <a:hlinkClick r:id="rId3"/>
              </a:rPr>
              <a:t>www.esb.ie</a:t>
            </a:r>
            <a:endParaRPr lang="en-IE" b="0" dirty="0">
              <a:solidFill>
                <a:schemeClr val="tx1"/>
              </a:solidFill>
            </a:endParaRPr>
          </a:p>
          <a:p>
            <a:pPr marL="92075" indent="-92075" eaLnBrk="1" hangingPunct="1">
              <a:spcAft>
                <a:spcPct val="0"/>
              </a:spcAft>
              <a:buClrTx/>
              <a:buFontTx/>
              <a:buNone/>
            </a:pPr>
            <a:endParaRPr lang="en-IE" b="0" dirty="0">
              <a:solidFill>
                <a:schemeClr val="tx1"/>
              </a:solidFill>
            </a:endParaRPr>
          </a:p>
          <a:p>
            <a:pPr marL="92075" indent="-92075" eaLnBrk="1" hangingPunct="1">
              <a:spcAft>
                <a:spcPct val="0"/>
              </a:spcAft>
              <a:buClrTx/>
              <a:buFontTx/>
              <a:buNone/>
            </a:pPr>
            <a:r>
              <a:rPr lang="en-IE" dirty="0">
                <a:solidFill>
                  <a:schemeClr val="tx1"/>
                </a:solidFill>
              </a:rPr>
              <a:t>Ted Browne</a:t>
            </a:r>
          </a:p>
          <a:p>
            <a:pPr marL="92075" indent="-92075" eaLnBrk="1" hangingPunct="1">
              <a:spcAft>
                <a:spcPct val="0"/>
              </a:spcAft>
              <a:buClrTx/>
              <a:buFontTx/>
              <a:buNone/>
            </a:pPr>
            <a:r>
              <a:rPr lang="en-IE" b="0" dirty="0">
                <a:solidFill>
                  <a:schemeClr val="tx1"/>
                </a:solidFill>
              </a:rPr>
              <a:t>Investor Relations Manager</a:t>
            </a:r>
          </a:p>
          <a:p>
            <a:pPr marL="92075" indent="-92075" eaLnBrk="1" hangingPunct="1">
              <a:spcAft>
                <a:spcPct val="0"/>
              </a:spcAft>
              <a:buClrTx/>
              <a:buFontTx/>
              <a:buNone/>
            </a:pPr>
            <a:r>
              <a:rPr lang="en-IE" b="0" dirty="0">
                <a:solidFill>
                  <a:schemeClr val="tx1"/>
                </a:solidFill>
              </a:rPr>
              <a:t>+353 1 702 7432</a:t>
            </a:r>
          </a:p>
          <a:p>
            <a:pPr marL="92075" indent="-92075" eaLnBrk="1" hangingPunct="1">
              <a:spcAft>
                <a:spcPct val="0"/>
              </a:spcAft>
              <a:buClrTx/>
              <a:buFontTx/>
              <a:buNone/>
            </a:pPr>
            <a:r>
              <a:rPr lang="en-IE" b="0" dirty="0">
                <a:solidFill>
                  <a:schemeClr val="tx1"/>
                </a:solidFill>
                <a:hlinkClick r:id="rId4"/>
              </a:rPr>
              <a:t>ted.browne@esb.ie</a:t>
            </a:r>
            <a:endParaRPr lang="en-IE" b="0" dirty="0">
              <a:solidFill>
                <a:schemeClr val="tx1"/>
              </a:solidFill>
            </a:endParaRPr>
          </a:p>
          <a:p>
            <a:pPr marL="92075" indent="-92075" eaLnBrk="1" hangingPunct="1">
              <a:spcAft>
                <a:spcPct val="0"/>
              </a:spcAft>
              <a:buClrTx/>
            </a:pPr>
            <a:r>
              <a:rPr lang="en-IE" b="0" dirty="0">
                <a:solidFill>
                  <a:schemeClr val="tx1"/>
                </a:solidFill>
                <a:hlinkClick r:id="rId5"/>
              </a:rPr>
              <a:t>www.esb.ie/who-we-are/investor-relations</a:t>
            </a:r>
            <a:endParaRPr lang="en-IE" b="0" dirty="0">
              <a:solidFill>
                <a:schemeClr val="tx1"/>
              </a:solidFill>
            </a:endParaRPr>
          </a:p>
          <a:p>
            <a:pPr marL="92075" indent="-92075" eaLnBrk="1" hangingPunct="1">
              <a:spcAft>
                <a:spcPct val="0"/>
              </a:spcAft>
              <a:buClrTx/>
              <a:buFontTx/>
              <a:buNone/>
            </a:pPr>
            <a:endParaRPr lang="en-US" b="0" dirty="0">
              <a:solidFill>
                <a:schemeClr val="tx1"/>
              </a:solidFill>
            </a:endParaRPr>
          </a:p>
        </p:txBody>
      </p:sp>
      <p:sp>
        <p:nvSpPr>
          <p:cNvPr id="70659" name="Title 10"/>
          <p:cNvSpPr>
            <a:spLocks/>
          </p:cNvSpPr>
          <p:nvPr/>
        </p:nvSpPr>
        <p:spPr bwMode="auto">
          <a:xfrm>
            <a:off x="434975" y="398463"/>
            <a:ext cx="6942138" cy="536575"/>
          </a:xfrm>
          <a:prstGeom prst="rect">
            <a:avLst/>
          </a:prstGeom>
          <a:noFill/>
          <a:ln w="9525">
            <a:noFill/>
            <a:miter lim="800000"/>
            <a:headEnd/>
            <a:tailEnd/>
          </a:ln>
        </p:spPr>
        <p:txBody>
          <a:bodyPr lIns="118909" tIns="59454" rIns="118909" bIns="59454" anchor="b"/>
          <a:lstStyle/>
          <a:p>
            <a:pPr defTabSz="889000"/>
            <a:r>
              <a:rPr lang="en-IE" sz="2400"/>
              <a:t>Contacts</a:t>
            </a:r>
          </a:p>
        </p:txBody>
      </p:sp>
    </p:spTree>
    <p:extLst>
      <p:ext uri="{BB962C8B-B14F-4D97-AF65-F5344CB8AC3E}">
        <p14:creationId xmlns:p14="http://schemas.microsoft.com/office/powerpoint/2010/main" val="361974281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idx="4294967295"/>
          </p:nvPr>
        </p:nvSpPr>
        <p:spPr/>
        <p:txBody>
          <a:bodyPr/>
          <a:lstStyle/>
          <a:p>
            <a:pPr eaLnBrk="1" hangingPunct="1"/>
            <a:r>
              <a:rPr lang="en-US" dirty="0"/>
              <a:t>ESB Team</a:t>
            </a:r>
          </a:p>
        </p:txBody>
      </p:sp>
      <p:grpSp>
        <p:nvGrpSpPr>
          <p:cNvPr id="27" name="Group 26"/>
          <p:cNvGrpSpPr/>
          <p:nvPr/>
        </p:nvGrpSpPr>
        <p:grpSpPr>
          <a:xfrm>
            <a:off x="1265515" y="1715588"/>
            <a:ext cx="1850400" cy="3624474"/>
            <a:chOff x="1265515" y="1715588"/>
            <a:chExt cx="1850400" cy="3624474"/>
          </a:xfrm>
        </p:grpSpPr>
        <p:pic>
          <p:nvPicPr>
            <p:cNvPr id="1026" name="C6A939D0-3052-4163-B6EA-D222A9261179" descr="C6A939D0-3052-4163-B6EA-D222A9261179"/>
            <p:cNvPicPr>
              <a:picLocks noChangeAspect="1" noChangeArrowheads="1"/>
            </p:cNvPicPr>
            <p:nvPr/>
          </p:nvPicPr>
          <p:blipFill rotWithShape="1">
            <a:blip r:embed="rId3">
              <a:extLst>
                <a:ext uri="{28A0092B-C50C-407E-A947-70E740481C1C}">
                  <a14:useLocalDpi xmlns:a14="http://schemas.microsoft.com/office/drawing/2010/main" val="0"/>
                </a:ext>
              </a:extLst>
            </a:blip>
            <a:srcRect l="15549"/>
            <a:stretch/>
          </p:blipFill>
          <p:spPr bwMode="auto">
            <a:xfrm>
              <a:off x="1265515" y="1841228"/>
              <a:ext cx="1850400" cy="2186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48"/>
            <p:cNvSpPr txBox="1">
              <a:spLocks noChangeArrowheads="1"/>
            </p:cNvSpPr>
            <p:nvPr/>
          </p:nvSpPr>
          <p:spPr bwMode="auto">
            <a:xfrm>
              <a:off x="1265515" y="4053866"/>
              <a:ext cx="1850400" cy="630000"/>
            </a:xfrm>
            <a:prstGeom prst="rect">
              <a:avLst/>
            </a:prstGeom>
            <a:solidFill>
              <a:srgbClr val="4E81BE"/>
            </a:solidFill>
            <a:ln w="9525">
              <a:solidFill>
                <a:srgbClr val="4E81BE"/>
              </a:solidFill>
              <a:miter lim="800000"/>
              <a:headEnd/>
              <a:tailEnd/>
            </a:ln>
          </p:spPr>
          <p:txBody>
            <a:bodyPr tIns="46800" anchor="ctr"/>
            <a:lstStyle/>
            <a:p>
              <a:pPr algn="ctr" eaLnBrk="0" hangingPunct="0">
                <a:spcBef>
                  <a:spcPct val="10000"/>
                </a:spcBef>
              </a:pPr>
              <a:r>
                <a:rPr lang="en-IE" sz="1400" dirty="0">
                  <a:solidFill>
                    <a:schemeClr val="tx2"/>
                  </a:solidFill>
                </a:rPr>
                <a:t>Pat </a:t>
              </a:r>
              <a:r>
                <a:rPr lang="en-IE" sz="1400" dirty="0" err="1">
                  <a:solidFill>
                    <a:schemeClr val="tx2"/>
                  </a:solidFill>
                </a:rPr>
                <a:t>Fenlon</a:t>
              </a:r>
              <a:endParaRPr lang="en-IE" sz="1400" dirty="0">
                <a:solidFill>
                  <a:schemeClr val="tx2"/>
                </a:solidFill>
              </a:endParaRPr>
            </a:p>
          </p:txBody>
        </p:sp>
        <p:sp>
          <p:nvSpPr>
            <p:cNvPr id="20" name="Text Box 48"/>
            <p:cNvSpPr txBox="1">
              <a:spLocks noChangeArrowheads="1"/>
            </p:cNvSpPr>
            <p:nvPr/>
          </p:nvSpPr>
          <p:spPr bwMode="auto">
            <a:xfrm>
              <a:off x="1265515" y="4710062"/>
              <a:ext cx="1850400" cy="630000"/>
            </a:xfrm>
            <a:prstGeom prst="round2SameRect">
              <a:avLst>
                <a:gd name="adj1" fmla="val 0"/>
                <a:gd name="adj2" fmla="val 19655"/>
              </a:avLst>
            </a:prstGeom>
            <a:solidFill>
              <a:schemeClr val="tx1">
                <a:lumMod val="20000"/>
                <a:lumOff val="80000"/>
              </a:schemeClr>
            </a:solidFill>
            <a:ln w="9525">
              <a:solidFill>
                <a:srgbClr val="E3EBF5"/>
              </a:solidFill>
              <a:miter lim="800000"/>
              <a:headEnd/>
              <a:tailEnd/>
            </a:ln>
          </p:spPr>
          <p:txBody>
            <a:bodyPr tIns="46800" anchor="ctr"/>
            <a:lstStyle>
              <a:defPPr>
                <a:defRPr lang="de-DE"/>
              </a:defPPr>
              <a:lvl1pPr algn="ctr" eaLnBrk="0" hangingPunct="0">
                <a:spcBef>
                  <a:spcPct val="10000"/>
                </a:spcBef>
                <a:defRPr sz="1400">
                  <a:solidFill>
                    <a:schemeClr val="tx2"/>
                  </a:solidFill>
                </a:defRPr>
              </a:lvl1pPr>
            </a:lstStyle>
            <a:p>
              <a:r>
                <a:rPr lang="en-IE" dirty="0">
                  <a:solidFill>
                    <a:schemeClr val="accent1"/>
                  </a:solidFill>
                </a:rPr>
                <a:t>Finance </a:t>
              </a:r>
              <a:br>
                <a:rPr lang="en-IE" dirty="0">
                  <a:solidFill>
                    <a:schemeClr val="accent1"/>
                  </a:solidFill>
                </a:rPr>
              </a:br>
              <a:r>
                <a:rPr lang="en-IE" dirty="0">
                  <a:solidFill>
                    <a:schemeClr val="accent1"/>
                  </a:solidFill>
                </a:rPr>
                <a:t>Director </a:t>
              </a:r>
            </a:p>
          </p:txBody>
        </p:sp>
        <p:sp>
          <p:nvSpPr>
            <p:cNvPr id="43" name="Text Box 48"/>
            <p:cNvSpPr txBox="1">
              <a:spLocks noChangeArrowheads="1"/>
            </p:cNvSpPr>
            <p:nvPr/>
          </p:nvSpPr>
          <p:spPr bwMode="auto">
            <a:xfrm flipV="1">
              <a:off x="1265515" y="1715588"/>
              <a:ext cx="1850400" cy="2312081"/>
            </a:xfrm>
            <a:prstGeom prst="round2SameRect">
              <a:avLst>
                <a:gd name="adj1" fmla="val 0"/>
                <a:gd name="adj2" fmla="val 5065"/>
              </a:avLst>
            </a:prstGeom>
            <a:noFill/>
            <a:ln w="9525">
              <a:solidFill>
                <a:srgbClr val="4E81BE"/>
              </a:solidFill>
              <a:miter lim="800000"/>
              <a:headEnd/>
              <a:tailEnd/>
            </a:ln>
          </p:spPr>
          <p:txBody>
            <a:bodyPr tIns="46800" anchor="ctr"/>
            <a:lstStyle>
              <a:defPPr>
                <a:defRPr lang="de-DE"/>
              </a:defPPr>
              <a:lvl1pPr algn="ctr" eaLnBrk="0" hangingPunct="0">
                <a:spcBef>
                  <a:spcPct val="10000"/>
                </a:spcBef>
                <a:defRPr sz="1400">
                  <a:solidFill>
                    <a:schemeClr val="tx2"/>
                  </a:solidFill>
                </a:defRPr>
              </a:lvl1pPr>
            </a:lstStyle>
            <a:p>
              <a:endParaRPr lang="en-IE" dirty="0">
                <a:solidFill>
                  <a:schemeClr val="accent1"/>
                </a:solidFill>
              </a:endParaRPr>
            </a:p>
          </p:txBody>
        </p:sp>
      </p:grpSp>
      <p:grpSp>
        <p:nvGrpSpPr>
          <p:cNvPr id="28" name="Group 27"/>
          <p:cNvGrpSpPr/>
          <p:nvPr/>
        </p:nvGrpSpPr>
        <p:grpSpPr>
          <a:xfrm>
            <a:off x="3559781" y="1715588"/>
            <a:ext cx="1850400" cy="3624474"/>
            <a:chOff x="3559781" y="1715588"/>
            <a:chExt cx="1850400" cy="3624474"/>
          </a:xfrm>
        </p:grpSpPr>
        <p:pic>
          <p:nvPicPr>
            <p:cNvPr id="3074" name="Picture 3" descr="image001"/>
            <p:cNvPicPr>
              <a:picLocks noChangeAspect="1" noChangeArrowheads="1"/>
            </p:cNvPicPr>
            <p:nvPr/>
          </p:nvPicPr>
          <p:blipFill rotWithShape="1">
            <a:blip r:embed="rId4">
              <a:extLst>
                <a:ext uri="{28A0092B-C50C-407E-A947-70E740481C1C}">
                  <a14:useLocalDpi xmlns:a14="http://schemas.microsoft.com/office/drawing/2010/main" val="0"/>
                </a:ext>
              </a:extLst>
            </a:blip>
            <a:srcRect l="5822" r="10727"/>
            <a:stretch/>
          </p:blipFill>
          <p:spPr bwMode="auto">
            <a:xfrm>
              <a:off x="3559781" y="1832578"/>
              <a:ext cx="1850400" cy="219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48"/>
            <p:cNvSpPr txBox="1">
              <a:spLocks noChangeArrowheads="1"/>
            </p:cNvSpPr>
            <p:nvPr/>
          </p:nvSpPr>
          <p:spPr bwMode="auto">
            <a:xfrm>
              <a:off x="3559781" y="4053866"/>
              <a:ext cx="1850400" cy="630000"/>
            </a:xfrm>
            <a:prstGeom prst="rect">
              <a:avLst/>
            </a:prstGeom>
            <a:solidFill>
              <a:srgbClr val="4E81BE"/>
            </a:solidFill>
            <a:ln w="9525">
              <a:solidFill>
                <a:srgbClr val="4E81BE"/>
              </a:solidFill>
              <a:miter lim="800000"/>
              <a:headEnd/>
              <a:tailEnd/>
            </a:ln>
          </p:spPr>
          <p:txBody>
            <a:bodyPr tIns="46800" anchor="ctr"/>
            <a:lstStyle/>
            <a:p>
              <a:pPr algn="ctr" eaLnBrk="0" hangingPunct="0">
                <a:spcBef>
                  <a:spcPts val="1600"/>
                </a:spcBef>
              </a:pPr>
              <a:r>
                <a:rPr lang="en-IE" sz="1400" dirty="0">
                  <a:solidFill>
                    <a:schemeClr val="tx2"/>
                  </a:solidFill>
                </a:rPr>
                <a:t>Gerry </a:t>
              </a:r>
              <a:r>
                <a:rPr lang="en-IE" sz="1400" dirty="0" err="1">
                  <a:solidFill>
                    <a:schemeClr val="tx2"/>
                  </a:solidFill>
                </a:rPr>
                <a:t>Tallon</a:t>
              </a:r>
              <a:endParaRPr lang="en-IE" sz="1400" dirty="0">
                <a:solidFill>
                  <a:schemeClr val="tx2"/>
                </a:solidFill>
              </a:endParaRPr>
            </a:p>
          </p:txBody>
        </p:sp>
        <p:sp>
          <p:nvSpPr>
            <p:cNvPr id="38" name="Text Box 48"/>
            <p:cNvSpPr txBox="1">
              <a:spLocks noChangeArrowheads="1"/>
            </p:cNvSpPr>
            <p:nvPr/>
          </p:nvSpPr>
          <p:spPr bwMode="auto">
            <a:xfrm>
              <a:off x="3559781" y="4710062"/>
              <a:ext cx="1850400" cy="630000"/>
            </a:xfrm>
            <a:prstGeom prst="round2SameRect">
              <a:avLst>
                <a:gd name="adj1" fmla="val 0"/>
                <a:gd name="adj2" fmla="val 19655"/>
              </a:avLst>
            </a:prstGeom>
            <a:solidFill>
              <a:schemeClr val="tx1">
                <a:lumMod val="20000"/>
                <a:lumOff val="80000"/>
              </a:schemeClr>
            </a:solidFill>
            <a:ln w="9525">
              <a:solidFill>
                <a:srgbClr val="E3EBF5"/>
              </a:solidFill>
              <a:miter lim="800000"/>
              <a:headEnd/>
              <a:tailEnd/>
            </a:ln>
          </p:spPr>
          <p:txBody>
            <a:bodyPr tIns="46800" anchor="ctr"/>
            <a:lstStyle>
              <a:defPPr>
                <a:defRPr lang="de-DE"/>
              </a:defPPr>
              <a:lvl1pPr algn="ctr" eaLnBrk="0" hangingPunct="0">
                <a:spcBef>
                  <a:spcPct val="10000"/>
                </a:spcBef>
                <a:defRPr sz="1400">
                  <a:solidFill>
                    <a:schemeClr val="accent1"/>
                  </a:solidFill>
                </a:defRPr>
              </a:lvl1pPr>
            </a:lstStyle>
            <a:p>
              <a:r>
                <a:rPr lang="en-IE" dirty="0"/>
                <a:t>Group </a:t>
              </a:r>
              <a:br>
                <a:rPr lang="en-IE" dirty="0"/>
              </a:br>
              <a:r>
                <a:rPr lang="en-IE" dirty="0"/>
                <a:t>Treasurer</a:t>
              </a:r>
            </a:p>
          </p:txBody>
        </p:sp>
        <p:sp>
          <p:nvSpPr>
            <p:cNvPr id="46" name="Text Box 48"/>
            <p:cNvSpPr txBox="1">
              <a:spLocks noChangeArrowheads="1"/>
            </p:cNvSpPr>
            <p:nvPr/>
          </p:nvSpPr>
          <p:spPr bwMode="auto">
            <a:xfrm flipV="1">
              <a:off x="3559781" y="1715588"/>
              <a:ext cx="1850400" cy="2312081"/>
            </a:xfrm>
            <a:prstGeom prst="round2SameRect">
              <a:avLst>
                <a:gd name="adj1" fmla="val 0"/>
                <a:gd name="adj2" fmla="val 5065"/>
              </a:avLst>
            </a:prstGeom>
            <a:noFill/>
            <a:ln w="9525">
              <a:solidFill>
                <a:srgbClr val="4E81BE"/>
              </a:solidFill>
              <a:miter lim="800000"/>
              <a:headEnd/>
              <a:tailEnd/>
            </a:ln>
          </p:spPr>
          <p:txBody>
            <a:bodyPr tIns="46800" anchor="ctr"/>
            <a:lstStyle>
              <a:defPPr>
                <a:defRPr lang="de-DE"/>
              </a:defPPr>
              <a:lvl1pPr algn="ctr" eaLnBrk="0" hangingPunct="0">
                <a:spcBef>
                  <a:spcPct val="10000"/>
                </a:spcBef>
                <a:defRPr sz="1400">
                  <a:solidFill>
                    <a:schemeClr val="tx2"/>
                  </a:solidFill>
                </a:defRPr>
              </a:lvl1pPr>
            </a:lstStyle>
            <a:p>
              <a:endParaRPr lang="en-IE" dirty="0">
                <a:solidFill>
                  <a:schemeClr val="accent1"/>
                </a:solidFill>
              </a:endParaRPr>
            </a:p>
          </p:txBody>
        </p:sp>
      </p:grpSp>
      <p:grpSp>
        <p:nvGrpSpPr>
          <p:cNvPr id="29" name="Group 28"/>
          <p:cNvGrpSpPr/>
          <p:nvPr/>
        </p:nvGrpSpPr>
        <p:grpSpPr>
          <a:xfrm>
            <a:off x="5854048" y="1715588"/>
            <a:ext cx="1850401" cy="3624474"/>
            <a:chOff x="5854048" y="1715588"/>
            <a:chExt cx="1850401" cy="3624474"/>
          </a:xfrm>
        </p:grpSpPr>
        <p:pic>
          <p:nvPicPr>
            <p:cNvPr id="4099"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r="13150"/>
            <a:stretch/>
          </p:blipFill>
          <p:spPr bwMode="auto">
            <a:xfrm>
              <a:off x="5854048" y="1825279"/>
              <a:ext cx="1850401" cy="22023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 Box 48"/>
            <p:cNvSpPr txBox="1">
              <a:spLocks noChangeArrowheads="1"/>
            </p:cNvSpPr>
            <p:nvPr/>
          </p:nvSpPr>
          <p:spPr bwMode="auto">
            <a:xfrm>
              <a:off x="5854048" y="4053866"/>
              <a:ext cx="1850400" cy="630000"/>
            </a:xfrm>
            <a:prstGeom prst="rect">
              <a:avLst/>
            </a:prstGeom>
            <a:solidFill>
              <a:srgbClr val="4E81BE"/>
            </a:solidFill>
            <a:ln w="9525">
              <a:solidFill>
                <a:srgbClr val="4E81BE"/>
              </a:solidFill>
              <a:miter lim="800000"/>
              <a:headEnd/>
              <a:tailEnd/>
            </a:ln>
          </p:spPr>
          <p:txBody>
            <a:bodyPr tIns="46800" anchor="ctr"/>
            <a:lstStyle/>
            <a:p>
              <a:pPr algn="ctr" eaLnBrk="0" hangingPunct="0">
                <a:spcBef>
                  <a:spcPts val="1600"/>
                </a:spcBef>
              </a:pPr>
              <a:r>
                <a:rPr lang="en-IE" sz="1400" dirty="0">
                  <a:solidFill>
                    <a:schemeClr val="tx2"/>
                  </a:solidFill>
                </a:rPr>
                <a:t>Ted Browne</a:t>
              </a:r>
            </a:p>
          </p:txBody>
        </p:sp>
        <p:sp>
          <p:nvSpPr>
            <p:cNvPr id="39" name="Text Box 48"/>
            <p:cNvSpPr txBox="1">
              <a:spLocks noChangeArrowheads="1"/>
            </p:cNvSpPr>
            <p:nvPr/>
          </p:nvSpPr>
          <p:spPr bwMode="auto">
            <a:xfrm>
              <a:off x="5854048" y="4710062"/>
              <a:ext cx="1850400" cy="630000"/>
            </a:xfrm>
            <a:prstGeom prst="round2SameRect">
              <a:avLst>
                <a:gd name="adj1" fmla="val 0"/>
                <a:gd name="adj2" fmla="val 19655"/>
              </a:avLst>
            </a:prstGeom>
            <a:solidFill>
              <a:schemeClr val="tx1">
                <a:lumMod val="20000"/>
                <a:lumOff val="80000"/>
              </a:schemeClr>
            </a:solidFill>
            <a:ln w="9525">
              <a:solidFill>
                <a:srgbClr val="E3EBF5"/>
              </a:solidFill>
              <a:miter lim="800000"/>
              <a:headEnd/>
              <a:tailEnd/>
            </a:ln>
          </p:spPr>
          <p:txBody>
            <a:bodyPr tIns="46800" anchor="ctr"/>
            <a:lstStyle>
              <a:defPPr>
                <a:defRPr lang="de-DE"/>
              </a:defPPr>
              <a:lvl1pPr algn="ctr" eaLnBrk="0" hangingPunct="0">
                <a:spcBef>
                  <a:spcPct val="10000"/>
                </a:spcBef>
                <a:defRPr sz="1400">
                  <a:solidFill>
                    <a:schemeClr val="accent1"/>
                  </a:solidFill>
                </a:defRPr>
              </a:lvl1pPr>
            </a:lstStyle>
            <a:p>
              <a:r>
                <a:rPr lang="en-IE" dirty="0"/>
                <a:t>Investor Relations</a:t>
              </a:r>
              <a:br>
                <a:rPr lang="en-IE" dirty="0"/>
              </a:br>
              <a:r>
                <a:rPr lang="en-IE" dirty="0"/>
                <a:t>&amp; Credit Rating</a:t>
              </a:r>
            </a:p>
          </p:txBody>
        </p:sp>
        <p:sp>
          <p:nvSpPr>
            <p:cNvPr id="47" name="Text Box 48"/>
            <p:cNvSpPr txBox="1">
              <a:spLocks noChangeArrowheads="1"/>
            </p:cNvSpPr>
            <p:nvPr/>
          </p:nvSpPr>
          <p:spPr bwMode="auto">
            <a:xfrm flipV="1">
              <a:off x="5854048" y="1715588"/>
              <a:ext cx="1850400" cy="2312081"/>
            </a:xfrm>
            <a:prstGeom prst="round2SameRect">
              <a:avLst>
                <a:gd name="adj1" fmla="val 0"/>
                <a:gd name="adj2" fmla="val 5065"/>
              </a:avLst>
            </a:prstGeom>
            <a:noFill/>
            <a:ln w="9525">
              <a:solidFill>
                <a:srgbClr val="4E81BE"/>
              </a:solidFill>
              <a:miter lim="800000"/>
              <a:headEnd/>
              <a:tailEnd/>
            </a:ln>
          </p:spPr>
          <p:txBody>
            <a:bodyPr tIns="46800" anchor="ctr"/>
            <a:lstStyle>
              <a:defPPr>
                <a:defRPr lang="de-DE"/>
              </a:defPPr>
              <a:lvl1pPr algn="ctr" eaLnBrk="0" hangingPunct="0">
                <a:spcBef>
                  <a:spcPct val="10000"/>
                </a:spcBef>
                <a:defRPr sz="1400">
                  <a:solidFill>
                    <a:schemeClr val="tx2"/>
                  </a:solidFill>
                </a:defRPr>
              </a:lvl1pPr>
            </a:lstStyle>
            <a:p>
              <a:endParaRPr lang="en-IE" dirty="0">
                <a:solidFill>
                  <a:schemeClr val="accent1"/>
                </a:solidFill>
              </a:endParaRPr>
            </a:p>
          </p:txBody>
        </p:sp>
      </p:grpSp>
    </p:spTree>
    <p:extLst>
      <p:ext uri="{BB962C8B-B14F-4D97-AF65-F5344CB8AC3E}">
        <p14:creationId xmlns:p14="http://schemas.microsoft.com/office/powerpoint/2010/main" val="202149578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0"/>
          <p:cNvSpPr>
            <a:spLocks noGrp="1"/>
          </p:cNvSpPr>
          <p:nvPr>
            <p:ph type="title"/>
          </p:nvPr>
        </p:nvSpPr>
        <p:spPr/>
        <p:txBody>
          <a:bodyPr/>
          <a:lstStyle/>
          <a:p>
            <a:pPr eaLnBrk="1" hangingPunct="1"/>
            <a:r>
              <a:rPr lang="en-IE" dirty="0" smtClean="0"/>
              <a:t>Agenda</a:t>
            </a:r>
          </a:p>
        </p:txBody>
      </p:sp>
      <p:sp>
        <p:nvSpPr>
          <p:cNvPr id="31746" name="Text Placeholder 3"/>
          <p:cNvSpPr>
            <a:spLocks noGrp="1"/>
          </p:cNvSpPr>
          <p:nvPr>
            <p:ph type="body" sz="quarter" idx="11"/>
          </p:nvPr>
        </p:nvSpPr>
        <p:spPr/>
        <p:txBody>
          <a:bodyPr/>
          <a:lstStyle/>
          <a:p>
            <a:pPr lvl="1" eaLnBrk="1" fontAlgn="ctr" hangingPunct="1">
              <a:spcAft>
                <a:spcPct val="100000"/>
              </a:spcAft>
              <a:buSzPct val="150000"/>
              <a:buFontTx/>
              <a:buChar char="•"/>
              <a:tabLst>
                <a:tab pos="4484688" algn="l"/>
                <a:tab pos="7718425" algn="r"/>
                <a:tab pos="8077200" algn="r"/>
              </a:tabLst>
            </a:pPr>
            <a:r>
              <a:rPr lang="en-IE" sz="2000" dirty="0" smtClean="0">
                <a:solidFill>
                  <a:srgbClr val="2E527E"/>
                </a:solidFill>
                <a:ea typeface="宋体"/>
                <a:cs typeface="宋体"/>
              </a:rPr>
              <a:t>2016 Highlights </a:t>
            </a:r>
          </a:p>
          <a:p>
            <a:pPr lvl="1" eaLnBrk="1" fontAlgn="ctr" hangingPunct="1">
              <a:spcAft>
                <a:spcPct val="100000"/>
              </a:spcAft>
              <a:buSzPct val="150000"/>
              <a:buFontTx/>
              <a:buChar char="•"/>
              <a:tabLst>
                <a:tab pos="4484688" algn="l"/>
                <a:tab pos="7718425" algn="r"/>
                <a:tab pos="8077200" algn="r"/>
              </a:tabLst>
            </a:pPr>
            <a:r>
              <a:rPr lang="en-IE" sz="2000" dirty="0" smtClean="0">
                <a:solidFill>
                  <a:srgbClr val="2E527E"/>
                </a:solidFill>
                <a:ea typeface="宋体"/>
                <a:cs typeface="宋体"/>
              </a:rPr>
              <a:t>2016 Financial Review</a:t>
            </a:r>
          </a:p>
          <a:p>
            <a:pPr lvl="1" eaLnBrk="1" fontAlgn="ctr" hangingPunct="1">
              <a:spcAft>
                <a:spcPct val="100000"/>
              </a:spcAft>
              <a:buSzPct val="150000"/>
              <a:buFontTx/>
              <a:buChar char="•"/>
              <a:tabLst>
                <a:tab pos="4484688" algn="l"/>
                <a:tab pos="7718425" algn="r"/>
                <a:tab pos="8077200" algn="r"/>
              </a:tabLst>
            </a:pPr>
            <a:r>
              <a:rPr lang="en-IE" sz="2000" dirty="0">
                <a:solidFill>
                  <a:srgbClr val="2E527E"/>
                </a:solidFill>
                <a:ea typeface="宋体"/>
                <a:cs typeface="宋体"/>
              </a:rPr>
              <a:t>Business </a:t>
            </a:r>
            <a:r>
              <a:rPr lang="en-IE" sz="2000" dirty="0" smtClean="0">
                <a:solidFill>
                  <a:srgbClr val="2E527E"/>
                </a:solidFill>
                <a:ea typeface="宋体"/>
                <a:cs typeface="宋体"/>
              </a:rPr>
              <a:t>Review</a:t>
            </a:r>
          </a:p>
          <a:p>
            <a:pPr lvl="1" eaLnBrk="1" fontAlgn="ctr" hangingPunct="1">
              <a:spcAft>
                <a:spcPct val="100000"/>
              </a:spcAft>
              <a:buSzPct val="150000"/>
              <a:buFontTx/>
              <a:buChar char="•"/>
              <a:tabLst>
                <a:tab pos="4484688" algn="l"/>
                <a:tab pos="7718425" algn="r"/>
                <a:tab pos="8077200" algn="r"/>
              </a:tabLst>
            </a:pPr>
            <a:r>
              <a:rPr lang="en-IE" sz="2000" dirty="0" smtClean="0">
                <a:solidFill>
                  <a:srgbClr val="2E527E"/>
                </a:solidFill>
                <a:ea typeface="宋体"/>
                <a:cs typeface="宋体"/>
              </a:rPr>
              <a:t>Funding and Liquidity</a:t>
            </a:r>
          </a:p>
          <a:p>
            <a:pPr lvl="1" eaLnBrk="1" fontAlgn="ctr" hangingPunct="1">
              <a:spcAft>
                <a:spcPct val="100000"/>
              </a:spcAft>
              <a:buSzPct val="150000"/>
              <a:buFontTx/>
              <a:buChar char="•"/>
              <a:tabLst>
                <a:tab pos="4484688" algn="l"/>
                <a:tab pos="7718425" algn="r"/>
                <a:tab pos="8077200" algn="r"/>
              </a:tabLst>
            </a:pPr>
            <a:r>
              <a:rPr lang="en-IE" sz="2000" dirty="0" smtClean="0">
                <a:solidFill>
                  <a:srgbClr val="2E527E"/>
                </a:solidFill>
                <a:ea typeface="宋体"/>
                <a:cs typeface="宋体"/>
              </a:rPr>
              <a:t>Outlook and Summary</a:t>
            </a:r>
            <a:r>
              <a:rPr lang="en-IE" sz="1900" dirty="0" smtClean="0">
                <a:solidFill>
                  <a:schemeClr val="accent1"/>
                </a:solidFill>
                <a:ea typeface="宋体"/>
                <a:cs typeface="宋体"/>
              </a:rPr>
              <a:t>	</a:t>
            </a:r>
          </a:p>
        </p:txBody>
      </p:sp>
    </p:spTree>
    <p:extLst>
      <p:ext uri="{BB962C8B-B14F-4D97-AF65-F5344CB8AC3E}">
        <p14:creationId xmlns:p14="http://schemas.microsoft.com/office/powerpoint/2010/main" val="1364946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8"/>
          <p:cNvSpPr>
            <a:spLocks noGrp="1" noChangeArrowheads="1"/>
          </p:cNvSpPr>
          <p:nvPr>
            <p:ph type="body" sz="quarter" idx="4294967295"/>
          </p:nvPr>
        </p:nvSpPr>
        <p:spPr>
          <a:xfrm>
            <a:off x="358775" y="942975"/>
            <a:ext cx="8618434" cy="4859620"/>
          </a:xfrm>
        </p:spPr>
        <p:txBody>
          <a:bodyPr/>
          <a:lstStyle/>
          <a:p>
            <a:pPr lvl="1">
              <a:lnSpc>
                <a:spcPct val="150000"/>
              </a:lnSpc>
              <a:spcAft>
                <a:spcPct val="75000"/>
              </a:spcAft>
            </a:pPr>
            <a:r>
              <a:rPr lang="en-GB" sz="1600" dirty="0" smtClean="0">
                <a:solidFill>
                  <a:schemeClr val="accent1"/>
                </a:solidFill>
              </a:rPr>
              <a:t>Strong operational </a:t>
            </a:r>
            <a:r>
              <a:rPr lang="en-GB" sz="1600" dirty="0">
                <a:solidFill>
                  <a:schemeClr val="accent1"/>
                </a:solidFill>
              </a:rPr>
              <a:t>p</a:t>
            </a:r>
            <a:r>
              <a:rPr lang="en-GB" sz="1600" dirty="0" smtClean="0">
                <a:solidFill>
                  <a:schemeClr val="accent1"/>
                </a:solidFill>
              </a:rPr>
              <a:t>erformance resulted in healthy financial performance</a:t>
            </a:r>
            <a:endParaRPr lang="en-IE" sz="1600" dirty="0">
              <a:solidFill>
                <a:schemeClr val="accent1"/>
              </a:solidFill>
            </a:endParaRPr>
          </a:p>
          <a:p>
            <a:pPr lvl="2">
              <a:lnSpc>
                <a:spcPct val="150000"/>
              </a:lnSpc>
              <a:spcAft>
                <a:spcPct val="75000"/>
              </a:spcAft>
              <a:buClr>
                <a:srgbClr val="3FADFF"/>
              </a:buClr>
              <a:buSzPct val="200000"/>
              <a:buFont typeface="Arial" panose="020B0604020202020204" pitchFamily="34" charset="0"/>
              <a:buChar char="•"/>
            </a:pPr>
            <a:r>
              <a:rPr lang="en-IE" sz="1400" dirty="0" smtClean="0">
                <a:solidFill>
                  <a:schemeClr val="accent1"/>
                </a:solidFill>
              </a:rPr>
              <a:t>Sustained </a:t>
            </a:r>
            <a:r>
              <a:rPr lang="en-IE" sz="1400" dirty="0">
                <a:solidFill>
                  <a:schemeClr val="accent1"/>
                </a:solidFill>
              </a:rPr>
              <a:t>s</a:t>
            </a:r>
            <a:r>
              <a:rPr lang="en-IE" sz="1400" dirty="0" smtClean="0">
                <a:solidFill>
                  <a:schemeClr val="accent1"/>
                </a:solidFill>
              </a:rPr>
              <a:t>olid </a:t>
            </a:r>
            <a:r>
              <a:rPr lang="en-IE" sz="1400" dirty="0">
                <a:solidFill>
                  <a:schemeClr val="accent1"/>
                </a:solidFill>
              </a:rPr>
              <a:t>p</a:t>
            </a:r>
            <a:r>
              <a:rPr lang="en-IE" sz="1400" dirty="0" smtClean="0">
                <a:solidFill>
                  <a:schemeClr val="accent1"/>
                </a:solidFill>
              </a:rPr>
              <a:t>erformance : </a:t>
            </a:r>
            <a:r>
              <a:rPr lang="en-IE" sz="1400" dirty="0">
                <a:solidFill>
                  <a:schemeClr val="accent1"/>
                </a:solidFill>
              </a:rPr>
              <a:t>EBITDA </a:t>
            </a:r>
            <a:r>
              <a:rPr lang="en-IE" sz="1400" dirty="0" smtClean="0">
                <a:solidFill>
                  <a:schemeClr val="accent1"/>
                </a:solidFill>
              </a:rPr>
              <a:t>€ 1,324 m; Capex € 897 m; Gearing 51% </a:t>
            </a:r>
          </a:p>
          <a:p>
            <a:pPr lvl="2">
              <a:lnSpc>
                <a:spcPct val="150000"/>
              </a:lnSpc>
              <a:spcAft>
                <a:spcPct val="75000"/>
              </a:spcAft>
              <a:buClr>
                <a:srgbClr val="3FADFF"/>
              </a:buClr>
              <a:buSzPct val="200000"/>
              <a:buFont typeface="Arial" panose="020B0604020202020204" pitchFamily="34" charset="0"/>
              <a:buChar char="•"/>
            </a:pPr>
            <a:r>
              <a:rPr lang="en-GB" sz="1400" dirty="0" smtClean="0">
                <a:solidFill>
                  <a:srgbClr val="003C71"/>
                </a:solidFill>
              </a:rPr>
              <a:t>Prudent financial management protected ESB’s key credit metrics</a:t>
            </a:r>
            <a:endParaRPr lang="en-IE" sz="1400" dirty="0">
              <a:solidFill>
                <a:srgbClr val="003C71"/>
              </a:solidFill>
            </a:endParaRPr>
          </a:p>
          <a:p>
            <a:pPr lvl="2">
              <a:lnSpc>
                <a:spcPct val="150000"/>
              </a:lnSpc>
              <a:spcAft>
                <a:spcPct val="75000"/>
              </a:spcAft>
              <a:buClr>
                <a:srgbClr val="3FADFF"/>
              </a:buClr>
              <a:buSzPct val="200000"/>
              <a:buFont typeface="Arial" panose="020B0604020202020204" pitchFamily="34" charset="0"/>
              <a:buChar char="•"/>
            </a:pPr>
            <a:r>
              <a:rPr lang="en-IE" sz="1400" dirty="0" smtClean="0">
                <a:solidFill>
                  <a:schemeClr val="accent1"/>
                </a:solidFill>
              </a:rPr>
              <a:t>Regulated </a:t>
            </a:r>
            <a:r>
              <a:rPr lang="en-IE" sz="1400" dirty="0">
                <a:solidFill>
                  <a:schemeClr val="accent1"/>
                </a:solidFill>
              </a:rPr>
              <a:t>Networks Businesses </a:t>
            </a:r>
            <a:r>
              <a:rPr lang="en-IE" sz="1400" dirty="0" smtClean="0">
                <a:solidFill>
                  <a:schemeClr val="accent1"/>
                </a:solidFill>
              </a:rPr>
              <a:t>in Ireland account </a:t>
            </a:r>
            <a:r>
              <a:rPr lang="en-IE" sz="1400" dirty="0">
                <a:solidFill>
                  <a:schemeClr val="accent1"/>
                </a:solidFill>
              </a:rPr>
              <a:t>for </a:t>
            </a:r>
            <a:r>
              <a:rPr lang="en-IE" sz="1400" dirty="0" smtClean="0">
                <a:solidFill>
                  <a:schemeClr val="accent1"/>
                </a:solidFill>
              </a:rPr>
              <a:t>63% </a:t>
            </a:r>
            <a:r>
              <a:rPr lang="en-IE" sz="1400" dirty="0">
                <a:solidFill>
                  <a:schemeClr val="accent1"/>
                </a:solidFill>
              </a:rPr>
              <a:t>of </a:t>
            </a:r>
            <a:r>
              <a:rPr lang="en-IE" sz="1400" dirty="0" smtClean="0">
                <a:solidFill>
                  <a:schemeClr val="accent1"/>
                </a:solidFill>
              </a:rPr>
              <a:t>EBITDA and 57% Capex</a:t>
            </a:r>
            <a:endParaRPr lang="en-IE" sz="1400" dirty="0" smtClean="0">
              <a:solidFill>
                <a:srgbClr val="2E527E"/>
              </a:solidFill>
            </a:endParaRPr>
          </a:p>
          <a:p>
            <a:pPr lvl="1">
              <a:spcAft>
                <a:spcPts val="300"/>
              </a:spcAft>
            </a:pPr>
            <a:r>
              <a:rPr lang="en-IE" sz="1600" dirty="0">
                <a:solidFill>
                  <a:srgbClr val="2E527E"/>
                </a:solidFill>
              </a:rPr>
              <a:t>Networks</a:t>
            </a:r>
          </a:p>
          <a:p>
            <a:pPr lvl="2">
              <a:spcAft>
                <a:spcPts val="300"/>
              </a:spcAft>
              <a:buClr>
                <a:srgbClr val="00B0F0"/>
              </a:buClr>
              <a:buSzPct val="200000"/>
              <a:buFont typeface="Arial" panose="020B0604020202020204" pitchFamily="34" charset="0"/>
              <a:buChar char="•"/>
            </a:pPr>
            <a:r>
              <a:rPr lang="en-IE" sz="1400" dirty="0" smtClean="0">
                <a:solidFill>
                  <a:srgbClr val="2E527E"/>
                </a:solidFill>
              </a:rPr>
              <a:t>ROI</a:t>
            </a:r>
            <a:r>
              <a:rPr lang="en-IE" sz="1400" dirty="0">
                <a:solidFill>
                  <a:srgbClr val="2E527E"/>
                </a:solidFill>
              </a:rPr>
              <a:t>: PR4 2016-20 </a:t>
            </a:r>
            <a:r>
              <a:rPr lang="en-IE" sz="1400" dirty="0" smtClean="0">
                <a:solidFill>
                  <a:srgbClr val="2E527E"/>
                </a:solidFill>
              </a:rPr>
              <a:t>delivery </a:t>
            </a:r>
            <a:r>
              <a:rPr lang="en-IE" sz="1400" dirty="0">
                <a:solidFill>
                  <a:srgbClr val="2E527E"/>
                </a:solidFill>
              </a:rPr>
              <a:t>~ 50% of Group EBITDA</a:t>
            </a:r>
          </a:p>
          <a:p>
            <a:pPr lvl="2">
              <a:spcAft>
                <a:spcPts val="300"/>
              </a:spcAft>
              <a:buClr>
                <a:srgbClr val="00B0F0"/>
              </a:buClr>
              <a:buSzPct val="200000"/>
              <a:buFont typeface="Arial" panose="020B0604020202020204" pitchFamily="34" charset="0"/>
              <a:buChar char="•"/>
            </a:pPr>
            <a:r>
              <a:rPr lang="en-IE" sz="1400" dirty="0">
                <a:solidFill>
                  <a:srgbClr val="2E527E"/>
                </a:solidFill>
              </a:rPr>
              <a:t>NI   : NIE Networks RP6 (Oct </a:t>
            </a:r>
            <a:r>
              <a:rPr lang="en-IE" sz="1400" dirty="0" smtClean="0">
                <a:solidFill>
                  <a:srgbClr val="2E527E"/>
                </a:solidFill>
              </a:rPr>
              <a:t>2017 - March </a:t>
            </a:r>
            <a:r>
              <a:rPr lang="en-IE" sz="1400" dirty="0">
                <a:solidFill>
                  <a:srgbClr val="2E527E"/>
                </a:solidFill>
              </a:rPr>
              <a:t>2024) </a:t>
            </a:r>
            <a:r>
              <a:rPr lang="en-IE" sz="1400" dirty="0" smtClean="0">
                <a:solidFill>
                  <a:srgbClr val="2E527E"/>
                </a:solidFill>
              </a:rPr>
              <a:t>submission                                                              </a:t>
            </a:r>
            <a:r>
              <a:rPr lang="en-IE" sz="1400" dirty="0" smtClean="0">
                <a:solidFill>
                  <a:srgbClr val="2E527E"/>
                </a:solidFill>
              </a:rPr>
              <a:t>	 Draft Determination March 2017.  Final determination June </a:t>
            </a:r>
            <a:r>
              <a:rPr lang="en-IE" sz="1400" dirty="0" smtClean="0">
                <a:solidFill>
                  <a:srgbClr val="2E527E"/>
                </a:solidFill>
              </a:rPr>
              <a:t>2017. </a:t>
            </a:r>
            <a:endParaRPr lang="en-IE" sz="1400" dirty="0" smtClean="0">
              <a:solidFill>
                <a:srgbClr val="2E527E"/>
              </a:solidFill>
            </a:endParaRPr>
          </a:p>
          <a:p>
            <a:pPr marL="288925" lvl="2" indent="0">
              <a:spcAft>
                <a:spcPts val="300"/>
              </a:spcAft>
              <a:buClr>
                <a:srgbClr val="00B0F0"/>
              </a:buClr>
              <a:buSzPct val="150000"/>
              <a:buNone/>
            </a:pPr>
            <a:endParaRPr lang="en-IE" sz="1600" dirty="0" smtClean="0">
              <a:solidFill>
                <a:srgbClr val="2E527E"/>
              </a:solidFill>
            </a:endParaRPr>
          </a:p>
          <a:p>
            <a:pPr lvl="1">
              <a:spcAft>
                <a:spcPts val="300"/>
              </a:spcAft>
            </a:pPr>
            <a:r>
              <a:rPr lang="en-IE" sz="1600" dirty="0" smtClean="0">
                <a:solidFill>
                  <a:srgbClr val="2E527E"/>
                </a:solidFill>
              </a:rPr>
              <a:t>Generation </a:t>
            </a:r>
            <a:r>
              <a:rPr lang="en-IE" sz="1600" dirty="0">
                <a:solidFill>
                  <a:srgbClr val="2E527E"/>
                </a:solidFill>
              </a:rPr>
              <a:t>(GWM) and Supply (Electric Ireland</a:t>
            </a:r>
            <a:r>
              <a:rPr lang="en-IE" sz="1600" dirty="0" smtClean="0">
                <a:solidFill>
                  <a:srgbClr val="2E527E"/>
                </a:solidFill>
              </a:rPr>
              <a:t>)</a:t>
            </a:r>
            <a:endParaRPr lang="en-IE" sz="1600" dirty="0">
              <a:solidFill>
                <a:srgbClr val="2E527E"/>
              </a:solidFill>
            </a:endParaRPr>
          </a:p>
          <a:p>
            <a:pPr lvl="2">
              <a:spcAft>
                <a:spcPts val="300"/>
              </a:spcAft>
              <a:buClr>
                <a:srgbClr val="00B0F0"/>
              </a:buClr>
              <a:buSzPct val="200000"/>
              <a:buFont typeface="Arial" panose="020B0604020202020204" pitchFamily="34" charset="0"/>
              <a:buChar char="•"/>
            </a:pPr>
            <a:r>
              <a:rPr lang="en-IE" sz="1400" dirty="0" smtClean="0">
                <a:solidFill>
                  <a:srgbClr val="2E527E"/>
                </a:solidFill>
              </a:rPr>
              <a:t>Excellent Plant availability. </a:t>
            </a:r>
            <a:r>
              <a:rPr lang="en-IE" sz="1400" dirty="0">
                <a:solidFill>
                  <a:srgbClr val="2E527E"/>
                </a:solidFill>
              </a:rPr>
              <a:t>L</a:t>
            </a:r>
            <a:r>
              <a:rPr lang="en-IE" sz="1400" dirty="0" smtClean="0">
                <a:solidFill>
                  <a:srgbClr val="2E527E"/>
                </a:solidFill>
              </a:rPr>
              <a:t>ower </a:t>
            </a:r>
            <a:r>
              <a:rPr lang="en-IE" sz="1400" dirty="0">
                <a:solidFill>
                  <a:srgbClr val="2E527E"/>
                </a:solidFill>
              </a:rPr>
              <a:t>SEM power prices:  mitigated </a:t>
            </a:r>
            <a:r>
              <a:rPr lang="en-IE" sz="1400" dirty="0" smtClean="0">
                <a:solidFill>
                  <a:srgbClr val="2E527E"/>
                </a:solidFill>
              </a:rPr>
              <a:t>by </a:t>
            </a:r>
            <a:r>
              <a:rPr lang="en-IE" sz="1400" dirty="0">
                <a:solidFill>
                  <a:srgbClr val="2E527E"/>
                </a:solidFill>
              </a:rPr>
              <a:t>increased profits in Electric Ireland</a:t>
            </a:r>
          </a:p>
          <a:p>
            <a:pPr lvl="2">
              <a:spcAft>
                <a:spcPts val="300"/>
              </a:spcAft>
              <a:buClr>
                <a:srgbClr val="00B0F0"/>
              </a:buClr>
              <a:buSzPct val="200000"/>
              <a:buFont typeface="Arial" panose="020B0604020202020204" pitchFamily="34" charset="0"/>
              <a:buChar char="•"/>
            </a:pPr>
            <a:r>
              <a:rPr lang="en-IE" sz="1400" dirty="0" smtClean="0">
                <a:solidFill>
                  <a:srgbClr val="2E527E"/>
                </a:solidFill>
              </a:rPr>
              <a:t>Carrington Plant commercial operation September. Strong performance to date.</a:t>
            </a:r>
          </a:p>
          <a:p>
            <a:pPr marL="288925" lvl="2" indent="0">
              <a:spcAft>
                <a:spcPts val="300"/>
              </a:spcAft>
              <a:buClr>
                <a:srgbClr val="00B0F0"/>
              </a:buClr>
              <a:buSzPct val="150000"/>
              <a:buNone/>
            </a:pPr>
            <a:endParaRPr lang="en-IE" sz="1600" dirty="0">
              <a:solidFill>
                <a:srgbClr val="2E527E"/>
              </a:solidFill>
            </a:endParaRPr>
          </a:p>
          <a:p>
            <a:pPr lvl="1">
              <a:lnSpc>
                <a:spcPct val="150000"/>
              </a:lnSpc>
              <a:spcAft>
                <a:spcPct val="75000"/>
              </a:spcAft>
            </a:pPr>
            <a:r>
              <a:rPr lang="en-IE" sz="1600" dirty="0" smtClean="0">
                <a:solidFill>
                  <a:srgbClr val="2E527E"/>
                </a:solidFill>
              </a:rPr>
              <a:t>Strong liquidity position €1.7bn. €600m 15 year </a:t>
            </a:r>
            <a:r>
              <a:rPr lang="en-IE" sz="1600" dirty="0" smtClean="0">
                <a:solidFill>
                  <a:srgbClr val="2E527E"/>
                </a:solidFill>
              </a:rPr>
              <a:t>Bond.                                                       </a:t>
            </a:r>
            <a:r>
              <a:rPr lang="en-IE" sz="1600" dirty="0" smtClean="0">
                <a:solidFill>
                  <a:srgbClr val="2E527E"/>
                </a:solidFill>
              </a:rPr>
              <a:t>Stable credit ratings of A- / Baa1 / BBB+</a:t>
            </a:r>
          </a:p>
        </p:txBody>
      </p:sp>
      <p:sp>
        <p:nvSpPr>
          <p:cNvPr id="33794" name="Rectangle 26"/>
          <p:cNvSpPr>
            <a:spLocks noGrp="1" noChangeArrowheads="1"/>
          </p:cNvSpPr>
          <p:nvPr>
            <p:ph type="title" idx="4294967295"/>
          </p:nvPr>
        </p:nvSpPr>
        <p:spPr>
          <a:xfrm>
            <a:off x="269875" y="406400"/>
            <a:ext cx="6959600" cy="536575"/>
          </a:xfrm>
        </p:spPr>
        <p:txBody>
          <a:bodyPr/>
          <a:lstStyle/>
          <a:p>
            <a:pPr eaLnBrk="1" hangingPunct="1"/>
            <a:r>
              <a:rPr lang="en-US" dirty="0" smtClean="0"/>
              <a:t>2016 Highlights </a:t>
            </a:r>
          </a:p>
        </p:txBody>
      </p:sp>
    </p:spTree>
    <p:extLst>
      <p:ext uri="{BB962C8B-B14F-4D97-AF65-F5344CB8AC3E}">
        <p14:creationId xmlns:p14="http://schemas.microsoft.com/office/powerpoint/2010/main" val="355298869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4"/>
          <p:cNvSpPr>
            <a:spLocks noGrp="1" noChangeArrowheads="1"/>
          </p:cNvSpPr>
          <p:nvPr>
            <p:ph type="ctrTitle" sz="quarter" idx="4294967295"/>
          </p:nvPr>
        </p:nvSpPr>
        <p:spPr>
          <a:xfrm>
            <a:off x="1716088" y="2506663"/>
            <a:ext cx="6605587" cy="620712"/>
          </a:xfrm>
        </p:spPr>
        <p:txBody>
          <a:bodyPr bIns="0"/>
          <a:lstStyle/>
          <a:p>
            <a:pPr eaLnBrk="1" hangingPunct="1"/>
            <a:r>
              <a:rPr lang="en-GB" sz="3200" dirty="0" smtClean="0"/>
              <a:t>2016 Financial Review</a:t>
            </a:r>
            <a:endParaRPr lang="en-GB"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idx="4294967295"/>
          </p:nvPr>
        </p:nvSpPr>
        <p:spPr>
          <a:xfrm>
            <a:off x="358775" y="452438"/>
            <a:ext cx="6959600" cy="536575"/>
          </a:xfrm>
        </p:spPr>
        <p:txBody>
          <a:bodyPr/>
          <a:lstStyle/>
          <a:p>
            <a:pPr eaLnBrk="1" hangingPunct="1"/>
            <a:r>
              <a:rPr lang="en-US" dirty="0" smtClean="0"/>
              <a:t>Consistent Financial Performance </a:t>
            </a:r>
          </a:p>
        </p:txBody>
      </p:sp>
      <p:sp>
        <p:nvSpPr>
          <p:cNvPr id="36870" name="Content Placeholder 9"/>
          <p:cNvSpPr>
            <a:spLocks noGrp="1"/>
          </p:cNvSpPr>
          <p:nvPr>
            <p:ph sz="quarter" idx="4294967295"/>
          </p:nvPr>
        </p:nvSpPr>
        <p:spPr>
          <a:xfrm>
            <a:off x="4826564" y="3625722"/>
            <a:ext cx="3844925" cy="342900"/>
          </a:xfrm>
        </p:spPr>
        <p:txBody>
          <a:bodyPr/>
          <a:lstStyle/>
          <a:p>
            <a:pPr eaLnBrk="1" hangingPunct="1"/>
            <a:r>
              <a:rPr lang="en-IE" dirty="0" smtClean="0"/>
              <a:t>Gearing (%) </a:t>
            </a:r>
            <a:r>
              <a:rPr lang="en-GB" baseline="30000" dirty="0" smtClean="0">
                <a:solidFill>
                  <a:srgbClr val="000000"/>
                </a:solidFill>
              </a:rPr>
              <a:t>2</a:t>
            </a:r>
            <a:r>
              <a:rPr lang="en-IE" dirty="0" smtClean="0"/>
              <a:t> </a:t>
            </a:r>
            <a:endParaRPr lang="en-GB" dirty="0"/>
          </a:p>
          <a:p>
            <a:pPr eaLnBrk="1" hangingPunct="1"/>
            <a:endParaRPr lang="en-GB" dirty="0" smtClean="0"/>
          </a:p>
        </p:txBody>
      </p:sp>
      <p:sp>
        <p:nvSpPr>
          <p:cNvPr id="36871" name="Rectangle 4"/>
          <p:cNvSpPr>
            <a:spLocks noGrp="1" noChangeArrowheads="1"/>
          </p:cNvSpPr>
          <p:nvPr>
            <p:ph sz="quarter" idx="4294967295"/>
          </p:nvPr>
        </p:nvSpPr>
        <p:spPr>
          <a:xfrm>
            <a:off x="4775062" y="1308747"/>
            <a:ext cx="3851275" cy="368300"/>
          </a:xfrm>
        </p:spPr>
        <p:txBody>
          <a:bodyPr/>
          <a:lstStyle/>
          <a:p>
            <a:pPr eaLnBrk="1" hangingPunct="1"/>
            <a:r>
              <a:rPr lang="en-GB" dirty="0" smtClean="0"/>
              <a:t> </a:t>
            </a:r>
            <a:r>
              <a:rPr lang="en-IE" dirty="0" smtClean="0"/>
              <a:t>Capital </a:t>
            </a:r>
            <a:r>
              <a:rPr lang="en-IE" dirty="0"/>
              <a:t>Expenditure </a:t>
            </a:r>
            <a:r>
              <a:rPr lang="en-IE" dirty="0" smtClean="0"/>
              <a:t>(</a:t>
            </a:r>
            <a:r>
              <a:rPr lang="en-GB" dirty="0" smtClean="0"/>
              <a:t>€</a:t>
            </a:r>
            <a:r>
              <a:rPr lang="en-GB" dirty="0"/>
              <a:t>m</a:t>
            </a:r>
            <a:r>
              <a:rPr lang="en-GB" dirty="0" smtClean="0"/>
              <a:t>)</a:t>
            </a:r>
            <a:endParaRPr lang="en-GB" dirty="0"/>
          </a:p>
        </p:txBody>
      </p:sp>
      <p:sp>
        <p:nvSpPr>
          <p:cNvPr id="36872" name="Content Placeholder 9"/>
          <p:cNvSpPr>
            <a:spLocks/>
          </p:cNvSpPr>
          <p:nvPr/>
        </p:nvSpPr>
        <p:spPr bwMode="auto">
          <a:xfrm>
            <a:off x="463832" y="3652945"/>
            <a:ext cx="4343400" cy="342900"/>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pPr>
            <a:r>
              <a:rPr lang="en-GB" sz="1600" dirty="0" smtClean="0">
                <a:solidFill>
                  <a:schemeClr val="accent1"/>
                </a:solidFill>
              </a:rPr>
              <a:t>Net Debt </a:t>
            </a:r>
            <a:r>
              <a:rPr lang="en-GB" sz="1600" dirty="0">
                <a:solidFill>
                  <a:schemeClr val="accent1"/>
                </a:solidFill>
              </a:rPr>
              <a:t>(€m)</a:t>
            </a:r>
          </a:p>
          <a:p>
            <a:pPr defTabSz="889000">
              <a:spcAft>
                <a:spcPts val="1800"/>
              </a:spcAft>
              <a:buClr>
                <a:schemeClr val="bg2"/>
              </a:buClr>
              <a:buSzPct val="100000"/>
              <a:buFont typeface="Arial" charset="0"/>
              <a:buNone/>
            </a:pPr>
            <a:endParaRPr lang="en-GB" dirty="0">
              <a:solidFill>
                <a:schemeClr val="accent1"/>
              </a:solidFill>
            </a:endParaRPr>
          </a:p>
        </p:txBody>
      </p:sp>
      <p:sp>
        <p:nvSpPr>
          <p:cNvPr id="9" name="Rectangle 8"/>
          <p:cNvSpPr/>
          <p:nvPr/>
        </p:nvSpPr>
        <p:spPr bwMode="auto">
          <a:xfrm>
            <a:off x="417513" y="3950762"/>
            <a:ext cx="3851275" cy="42862"/>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dirty="0">
              <a:cs typeface="+mn-cs"/>
            </a:endParaRPr>
          </a:p>
        </p:txBody>
      </p:sp>
      <p:sp>
        <p:nvSpPr>
          <p:cNvPr id="2" name="Rectangle 8"/>
          <p:cNvSpPr/>
          <p:nvPr/>
        </p:nvSpPr>
        <p:spPr bwMode="auto">
          <a:xfrm>
            <a:off x="4787900" y="3941762"/>
            <a:ext cx="3851275" cy="45719"/>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dirty="0">
              <a:cs typeface="+mn-cs"/>
            </a:endParaRPr>
          </a:p>
        </p:txBody>
      </p:sp>
      <p:sp>
        <p:nvSpPr>
          <p:cNvPr id="36875" name="Rectangle 3"/>
          <p:cNvSpPr>
            <a:spLocks noChangeArrowheads="1"/>
          </p:cNvSpPr>
          <p:nvPr/>
        </p:nvSpPr>
        <p:spPr bwMode="auto">
          <a:xfrm>
            <a:off x="443370" y="1308747"/>
            <a:ext cx="4291012" cy="388938"/>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smtClean="0">
                <a:solidFill>
                  <a:schemeClr val="accent1"/>
                </a:solidFill>
              </a:rPr>
              <a:t>EBITDA</a:t>
            </a:r>
            <a:r>
              <a:rPr lang="en-GB" sz="1600" baseline="30000" dirty="0"/>
              <a:t> </a:t>
            </a:r>
            <a:r>
              <a:rPr lang="en-GB" sz="1600" baseline="30000" dirty="0" smtClean="0">
                <a:solidFill>
                  <a:srgbClr val="000000"/>
                </a:solidFill>
              </a:rPr>
              <a:t>1</a:t>
            </a:r>
            <a:r>
              <a:rPr lang="en-GB" sz="1600" dirty="0" smtClean="0">
                <a:solidFill>
                  <a:schemeClr val="accent1"/>
                </a:solidFill>
              </a:rPr>
              <a:t> (€m)</a:t>
            </a:r>
            <a:endParaRPr lang="en-GB" sz="1600" dirty="0">
              <a:solidFill>
                <a:schemeClr val="accent1"/>
              </a:solidFill>
            </a:endParaRPr>
          </a:p>
        </p:txBody>
      </p:sp>
      <p:sp>
        <p:nvSpPr>
          <p:cNvPr id="36876" name="Rectangle 13"/>
          <p:cNvSpPr>
            <a:spLocks noChangeArrowheads="1"/>
          </p:cNvSpPr>
          <p:nvPr/>
        </p:nvSpPr>
        <p:spPr bwMode="auto">
          <a:xfrm>
            <a:off x="395210" y="1631950"/>
            <a:ext cx="3873579" cy="53477"/>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dirty="0">
              <a:ea typeface="ヒラギノ角ゴ Pro W3"/>
              <a:cs typeface="ヒラギノ角ゴ Pro W3"/>
            </a:endParaRPr>
          </a:p>
        </p:txBody>
      </p:sp>
      <p:sp>
        <p:nvSpPr>
          <p:cNvPr id="36877" name="Rectangle 13"/>
          <p:cNvSpPr>
            <a:spLocks noChangeArrowheads="1"/>
          </p:cNvSpPr>
          <p:nvPr/>
        </p:nvSpPr>
        <p:spPr bwMode="auto">
          <a:xfrm>
            <a:off x="4787900" y="1631950"/>
            <a:ext cx="3851275" cy="42863"/>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dirty="0">
              <a:ea typeface="ヒラギノ角ゴ Pro W3"/>
              <a:cs typeface="ヒラギノ角ゴ Pro W3"/>
            </a:endParaRPr>
          </a:p>
        </p:txBody>
      </p:sp>
      <p:sp>
        <p:nvSpPr>
          <p:cNvPr id="33" name="Text Placeholder 10"/>
          <p:cNvSpPr>
            <a:spLocks/>
          </p:cNvSpPr>
          <p:nvPr/>
        </p:nvSpPr>
        <p:spPr bwMode="auto">
          <a:xfrm>
            <a:off x="5000355" y="6282770"/>
            <a:ext cx="3852862" cy="241300"/>
          </a:xfrm>
          <a:prstGeom prst="rect">
            <a:avLst/>
          </a:prstGeom>
          <a:noFill/>
          <a:ln w="9525">
            <a:noFill/>
            <a:miter lim="800000"/>
            <a:headEnd/>
            <a:tailEnd/>
          </a:ln>
        </p:spPr>
        <p:txBody>
          <a:bodyPr lIns="0" tIns="44489" rIns="88977" bIns="44489"/>
          <a:lstStyle/>
          <a:p>
            <a:r>
              <a:rPr lang="en-IE" sz="900" b="0" baseline="30000" dirty="0" smtClean="0">
                <a:solidFill>
                  <a:schemeClr val="tx2"/>
                </a:solidFill>
              </a:rPr>
              <a:t> 1   </a:t>
            </a:r>
            <a:r>
              <a:rPr lang="en-IE" sz="900" dirty="0" smtClean="0">
                <a:solidFill>
                  <a:schemeClr val="tx2"/>
                </a:solidFill>
              </a:rPr>
              <a:t>Before Exceptional items</a:t>
            </a:r>
          </a:p>
          <a:p>
            <a:r>
              <a:rPr lang="en-GB" sz="900" baseline="30000" dirty="0" smtClean="0">
                <a:solidFill>
                  <a:schemeClr val="tx2"/>
                </a:solidFill>
              </a:rPr>
              <a:t> 2</a:t>
            </a:r>
            <a:r>
              <a:rPr lang="en-IE" sz="900" dirty="0" smtClean="0">
                <a:solidFill>
                  <a:schemeClr val="tx2"/>
                </a:solidFill>
              </a:rPr>
              <a:t>  Gearing = Debt / (Debt + Equity) on IFRS basis</a:t>
            </a:r>
            <a:endParaRPr lang="en-GB" sz="900" dirty="0">
              <a:solidFill>
                <a:schemeClr val="tx2"/>
              </a:solidFill>
            </a:endParaRPr>
          </a:p>
          <a:p>
            <a:endParaRPr lang="en-IE" sz="800" b="0" dirty="0">
              <a:solidFill>
                <a:schemeClr val="tx2"/>
              </a:solidFill>
            </a:endParaRPr>
          </a:p>
          <a:p>
            <a:endParaRPr lang="en-IE" sz="800" dirty="0">
              <a:solidFill>
                <a:schemeClr val="tx2"/>
              </a:solidFill>
            </a:endParaRPr>
          </a:p>
        </p:txBody>
      </p:sp>
      <p:pic>
        <p:nvPicPr>
          <p:cNvPr id="6" name="Picture 5"/>
          <p:cNvPicPr>
            <a:picLocks/>
          </p:cNvPicPr>
          <p:nvPr/>
        </p:nvPicPr>
        <p:blipFill>
          <a:blip r:embed="rId3"/>
          <a:stretch>
            <a:fillRect/>
          </a:stretch>
        </p:blipFill>
        <p:spPr>
          <a:xfrm>
            <a:off x="395210" y="1709942"/>
            <a:ext cx="3873578" cy="1892400"/>
          </a:xfrm>
          <a:prstGeom prst="rect">
            <a:avLst/>
          </a:prstGeom>
        </p:spPr>
      </p:pic>
      <p:pic>
        <p:nvPicPr>
          <p:cNvPr id="8" name="Picture 7"/>
          <p:cNvPicPr>
            <a:picLocks/>
          </p:cNvPicPr>
          <p:nvPr/>
        </p:nvPicPr>
        <p:blipFill>
          <a:blip r:embed="rId4"/>
          <a:stretch>
            <a:fillRect/>
          </a:stretch>
        </p:blipFill>
        <p:spPr>
          <a:xfrm>
            <a:off x="4749577" y="4182462"/>
            <a:ext cx="3998900" cy="1800000"/>
          </a:xfrm>
          <a:prstGeom prst="rect">
            <a:avLst/>
          </a:prstGeom>
        </p:spPr>
      </p:pic>
      <p:pic>
        <p:nvPicPr>
          <p:cNvPr id="10" name="Picture 9"/>
          <p:cNvPicPr>
            <a:picLocks noChangeAspect="1"/>
          </p:cNvPicPr>
          <p:nvPr/>
        </p:nvPicPr>
        <p:blipFill>
          <a:blip r:embed="rId5"/>
          <a:stretch>
            <a:fillRect/>
          </a:stretch>
        </p:blipFill>
        <p:spPr>
          <a:xfrm>
            <a:off x="218974" y="4082638"/>
            <a:ext cx="3968561" cy="2160000"/>
          </a:xfrm>
          <a:prstGeom prst="rect">
            <a:avLst/>
          </a:prstGeom>
        </p:spPr>
      </p:pic>
      <p:pic>
        <p:nvPicPr>
          <p:cNvPr id="11" name="Picture 10"/>
          <p:cNvPicPr>
            <a:picLocks/>
          </p:cNvPicPr>
          <p:nvPr/>
        </p:nvPicPr>
        <p:blipFill>
          <a:blip r:embed="rId6"/>
          <a:stretch>
            <a:fillRect/>
          </a:stretch>
        </p:blipFill>
        <p:spPr>
          <a:xfrm>
            <a:off x="4794250" y="1727419"/>
            <a:ext cx="3909555" cy="1956000"/>
          </a:xfrm>
          <a:prstGeom prst="rect">
            <a:avLst/>
          </a:prstGeom>
        </p:spPr>
      </p:pic>
    </p:spTree>
    <p:extLst>
      <p:ext uri="{BB962C8B-B14F-4D97-AF65-F5344CB8AC3E}">
        <p14:creationId xmlns:p14="http://schemas.microsoft.com/office/powerpoint/2010/main" val="363764775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p:cNvPicPr>
          <p:nvPr/>
        </p:nvPicPr>
        <p:blipFill>
          <a:blip r:embed="rId3"/>
          <a:stretch>
            <a:fillRect/>
          </a:stretch>
        </p:blipFill>
        <p:spPr>
          <a:xfrm>
            <a:off x="736321" y="4072365"/>
            <a:ext cx="3248769" cy="1825800"/>
          </a:xfrm>
          <a:prstGeom prst="rect">
            <a:avLst/>
          </a:prstGeom>
        </p:spPr>
      </p:pic>
      <p:pic>
        <p:nvPicPr>
          <p:cNvPr id="11" name="Picture 10"/>
          <p:cNvPicPr>
            <a:picLocks/>
          </p:cNvPicPr>
          <p:nvPr/>
        </p:nvPicPr>
        <p:blipFill>
          <a:blip r:embed="rId4"/>
          <a:stretch>
            <a:fillRect/>
          </a:stretch>
        </p:blipFill>
        <p:spPr>
          <a:xfrm>
            <a:off x="4940570" y="4284078"/>
            <a:ext cx="3207200" cy="1815600"/>
          </a:xfrm>
          <a:prstGeom prst="rect">
            <a:avLst/>
          </a:prstGeom>
        </p:spPr>
      </p:pic>
      <p:pic>
        <p:nvPicPr>
          <p:cNvPr id="8" name="Picture 7"/>
          <p:cNvPicPr>
            <a:picLocks/>
          </p:cNvPicPr>
          <p:nvPr/>
        </p:nvPicPr>
        <p:blipFill>
          <a:blip r:embed="rId5"/>
          <a:stretch>
            <a:fillRect/>
          </a:stretch>
        </p:blipFill>
        <p:spPr>
          <a:xfrm>
            <a:off x="4857126" y="1754672"/>
            <a:ext cx="3374090" cy="1670400"/>
          </a:xfrm>
          <a:prstGeom prst="rect">
            <a:avLst/>
          </a:prstGeom>
        </p:spPr>
      </p:pic>
      <p:pic>
        <p:nvPicPr>
          <p:cNvPr id="3" name="Picture 2"/>
          <p:cNvPicPr>
            <a:picLocks/>
          </p:cNvPicPr>
          <p:nvPr/>
        </p:nvPicPr>
        <p:blipFill>
          <a:blip r:embed="rId6"/>
          <a:stretch>
            <a:fillRect/>
          </a:stretch>
        </p:blipFill>
        <p:spPr>
          <a:xfrm>
            <a:off x="661202" y="1673324"/>
            <a:ext cx="3363896" cy="2006400"/>
          </a:xfrm>
          <a:prstGeom prst="rect">
            <a:avLst/>
          </a:prstGeom>
        </p:spPr>
      </p:pic>
      <p:sp>
        <p:nvSpPr>
          <p:cNvPr id="36869" name="Rectangle 2"/>
          <p:cNvSpPr>
            <a:spLocks noGrp="1" noChangeArrowheads="1"/>
          </p:cNvSpPr>
          <p:nvPr>
            <p:ph type="title" idx="4294967295"/>
          </p:nvPr>
        </p:nvSpPr>
        <p:spPr>
          <a:xfrm>
            <a:off x="371043" y="424834"/>
            <a:ext cx="6959600" cy="536575"/>
          </a:xfrm>
        </p:spPr>
        <p:txBody>
          <a:bodyPr/>
          <a:lstStyle/>
          <a:p>
            <a:pPr eaLnBrk="1" hangingPunct="1"/>
            <a:r>
              <a:rPr lang="en-US" dirty="0" smtClean="0"/>
              <a:t>2016 – Key Financial Highlights</a:t>
            </a:r>
          </a:p>
        </p:txBody>
      </p:sp>
      <p:sp>
        <p:nvSpPr>
          <p:cNvPr id="36870" name="Content Placeholder 9"/>
          <p:cNvSpPr>
            <a:spLocks noGrp="1"/>
          </p:cNvSpPr>
          <p:nvPr>
            <p:ph sz="quarter" idx="4294967295"/>
          </p:nvPr>
        </p:nvSpPr>
        <p:spPr>
          <a:xfrm>
            <a:off x="503238" y="3610660"/>
            <a:ext cx="3844925" cy="342900"/>
          </a:xfrm>
        </p:spPr>
        <p:txBody>
          <a:bodyPr/>
          <a:lstStyle/>
          <a:p>
            <a:pPr eaLnBrk="1" hangingPunct="1"/>
            <a:r>
              <a:rPr lang="en-IE" dirty="0"/>
              <a:t>Capital Expenditure (€m)</a:t>
            </a:r>
            <a:endParaRPr lang="en-GB" dirty="0"/>
          </a:p>
          <a:p>
            <a:pPr eaLnBrk="1" hangingPunct="1"/>
            <a:endParaRPr lang="en-GB" dirty="0" smtClean="0"/>
          </a:p>
        </p:txBody>
      </p:sp>
      <p:sp>
        <p:nvSpPr>
          <p:cNvPr id="36871" name="Rectangle 4"/>
          <p:cNvSpPr>
            <a:spLocks noGrp="1" noChangeArrowheads="1"/>
          </p:cNvSpPr>
          <p:nvPr>
            <p:ph sz="quarter" idx="4294967295"/>
          </p:nvPr>
        </p:nvSpPr>
        <p:spPr>
          <a:xfrm>
            <a:off x="4794250" y="1285875"/>
            <a:ext cx="3851275" cy="368300"/>
          </a:xfrm>
        </p:spPr>
        <p:txBody>
          <a:bodyPr/>
          <a:lstStyle/>
          <a:p>
            <a:pPr eaLnBrk="1" hangingPunct="1"/>
            <a:r>
              <a:rPr lang="en-GB" dirty="0" smtClean="0"/>
              <a:t>EBITDA </a:t>
            </a:r>
            <a:r>
              <a:rPr lang="en-GB" dirty="0"/>
              <a:t>(€m</a:t>
            </a:r>
            <a:r>
              <a:rPr lang="en-GB" dirty="0" smtClean="0"/>
              <a:t>)</a:t>
            </a:r>
            <a:endParaRPr lang="en-GB" dirty="0"/>
          </a:p>
        </p:txBody>
      </p:sp>
      <p:sp>
        <p:nvSpPr>
          <p:cNvPr id="36872" name="Content Placeholder 9"/>
          <p:cNvSpPr>
            <a:spLocks/>
          </p:cNvSpPr>
          <p:nvPr/>
        </p:nvSpPr>
        <p:spPr bwMode="auto">
          <a:xfrm>
            <a:off x="4800600" y="3610660"/>
            <a:ext cx="3844925" cy="342900"/>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IE" sz="1600" dirty="0" smtClean="0">
                <a:solidFill>
                  <a:schemeClr val="accent1"/>
                </a:solidFill>
              </a:rPr>
              <a:t>Net Debt</a:t>
            </a:r>
            <a:r>
              <a:rPr lang="en-IE" sz="1600" dirty="0">
                <a:solidFill>
                  <a:schemeClr val="accent1"/>
                </a:solidFill>
              </a:rPr>
              <a:t> </a:t>
            </a:r>
            <a:r>
              <a:rPr lang="en-IE" sz="1600" dirty="0" smtClean="0">
                <a:solidFill>
                  <a:schemeClr val="accent1"/>
                </a:solidFill>
              </a:rPr>
              <a:t>(</a:t>
            </a:r>
            <a:r>
              <a:rPr lang="en-IE" sz="1600" dirty="0">
                <a:solidFill>
                  <a:schemeClr val="accent1"/>
                </a:solidFill>
              </a:rPr>
              <a:t>€m)</a:t>
            </a:r>
            <a:endParaRPr lang="en-GB" sz="1600" dirty="0">
              <a:solidFill>
                <a:schemeClr val="accent1"/>
              </a:solidFill>
            </a:endParaRPr>
          </a:p>
        </p:txBody>
      </p:sp>
      <p:sp>
        <p:nvSpPr>
          <p:cNvPr id="9" name="Rectangle 8"/>
          <p:cNvSpPr/>
          <p:nvPr/>
        </p:nvSpPr>
        <p:spPr bwMode="auto">
          <a:xfrm>
            <a:off x="496888" y="3941762"/>
            <a:ext cx="3771900" cy="45719"/>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2" name="Rectangle 8"/>
          <p:cNvSpPr/>
          <p:nvPr/>
        </p:nvSpPr>
        <p:spPr bwMode="auto">
          <a:xfrm>
            <a:off x="4787900" y="3941763"/>
            <a:ext cx="3851275" cy="42862"/>
          </a:xfrm>
          <a:prstGeom prst="rect">
            <a:avLst/>
          </a:prstGeom>
          <a:gradFill>
            <a:gsLst>
              <a:gs pos="12000">
                <a:srgbClr val="110352"/>
              </a:gs>
              <a:gs pos="100000">
                <a:srgbClr val="00B2EF"/>
              </a:gs>
            </a:gsLst>
            <a:lin ang="1800000" scaled="0"/>
          </a:gradFill>
          <a:ln w="9525" cap="flat" cmpd="sng" algn="ctr">
            <a:noFill/>
            <a:prstDash val="solid"/>
            <a:round/>
            <a:headEnd type="none" w="med" len="med"/>
            <a:tailEnd type="none" w="med" len="med"/>
          </a:ln>
          <a:effectLst/>
        </p:spPr>
        <p:txBody>
          <a:bodyPr/>
          <a:lstStyle/>
          <a:p>
            <a:pPr defTabSz="889000" eaLnBrk="0" hangingPunct="0">
              <a:lnSpc>
                <a:spcPct val="90000"/>
              </a:lnSpc>
              <a:spcAft>
                <a:spcPct val="50000"/>
              </a:spcAft>
              <a:buClr>
                <a:schemeClr val="bg1"/>
              </a:buClr>
              <a:buSzPct val="25000"/>
              <a:buFont typeface="Wingdings" pitchFamily="2" charset="2"/>
              <a:buNone/>
              <a:defRPr/>
            </a:pPr>
            <a:endParaRPr lang="en-IE">
              <a:cs typeface="+mn-cs"/>
            </a:endParaRPr>
          </a:p>
        </p:txBody>
      </p:sp>
      <p:sp>
        <p:nvSpPr>
          <p:cNvPr id="36875" name="Rectangle 3"/>
          <p:cNvSpPr>
            <a:spLocks noChangeArrowheads="1"/>
          </p:cNvSpPr>
          <p:nvPr/>
        </p:nvSpPr>
        <p:spPr bwMode="auto">
          <a:xfrm>
            <a:off x="496888" y="1285875"/>
            <a:ext cx="4291012" cy="388938"/>
          </a:xfrm>
          <a:prstGeom prst="rect">
            <a:avLst/>
          </a:prstGeom>
          <a:noFill/>
          <a:ln w="9525">
            <a:noFill/>
            <a:miter lim="800000"/>
            <a:headEnd/>
            <a:tailEnd/>
          </a:ln>
        </p:spPr>
        <p:txBody>
          <a:bodyPr lIns="0" tIns="44489" rIns="88977" bIns="44489"/>
          <a:lstStyle/>
          <a:p>
            <a:pPr defTabSz="889000">
              <a:spcAft>
                <a:spcPts val="1800"/>
              </a:spcAft>
              <a:buClr>
                <a:schemeClr val="bg2"/>
              </a:buClr>
              <a:buSzPct val="100000"/>
              <a:buFont typeface="Arial" charset="0"/>
              <a:buNone/>
            </a:pPr>
            <a:r>
              <a:rPr lang="en-GB" sz="1600" dirty="0" smtClean="0">
                <a:solidFill>
                  <a:schemeClr val="accent1"/>
                </a:solidFill>
              </a:rPr>
              <a:t>Operating Profit </a:t>
            </a:r>
            <a:r>
              <a:rPr lang="en-GB" sz="1600" dirty="0">
                <a:solidFill>
                  <a:schemeClr val="accent1"/>
                </a:solidFill>
              </a:rPr>
              <a:t>(€m)</a:t>
            </a:r>
          </a:p>
        </p:txBody>
      </p:sp>
      <p:sp>
        <p:nvSpPr>
          <p:cNvPr id="36876" name="Rectangle 13"/>
          <p:cNvSpPr>
            <a:spLocks noChangeArrowheads="1"/>
          </p:cNvSpPr>
          <p:nvPr/>
        </p:nvSpPr>
        <p:spPr bwMode="auto">
          <a:xfrm>
            <a:off x="496889" y="1631950"/>
            <a:ext cx="3771900" cy="45719"/>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a:ea typeface="ヒラギノ角ゴ Pro W3"/>
              <a:cs typeface="ヒラギノ角ゴ Pro W3"/>
            </a:endParaRPr>
          </a:p>
        </p:txBody>
      </p:sp>
      <p:sp>
        <p:nvSpPr>
          <p:cNvPr id="36877" name="Rectangle 13"/>
          <p:cNvSpPr>
            <a:spLocks noChangeArrowheads="1"/>
          </p:cNvSpPr>
          <p:nvPr/>
        </p:nvSpPr>
        <p:spPr bwMode="auto">
          <a:xfrm>
            <a:off x="4787900" y="1631950"/>
            <a:ext cx="3851275" cy="45719"/>
          </a:xfrm>
          <a:prstGeom prst="rect">
            <a:avLst/>
          </a:prstGeom>
          <a:gradFill rotWithShape="0">
            <a:gsLst>
              <a:gs pos="0">
                <a:srgbClr val="110352"/>
              </a:gs>
              <a:gs pos="12000">
                <a:srgbClr val="110352"/>
              </a:gs>
              <a:gs pos="100000">
                <a:srgbClr val="00B2EF"/>
              </a:gs>
            </a:gsLst>
            <a:lin ang="1800000"/>
          </a:gradFill>
          <a:ln w="9525">
            <a:noFill/>
            <a:round/>
            <a:headEnd/>
            <a:tailEnd/>
          </a:ln>
        </p:spPr>
        <p:txBody>
          <a:bodyPr/>
          <a:lstStyle/>
          <a:p>
            <a:pPr defTabSz="889000" eaLnBrk="0" hangingPunct="0">
              <a:lnSpc>
                <a:spcPct val="90000"/>
              </a:lnSpc>
              <a:spcAft>
                <a:spcPct val="50000"/>
              </a:spcAft>
              <a:buClr>
                <a:schemeClr val="bg1"/>
              </a:buClr>
              <a:buSzPct val="25000"/>
              <a:buFont typeface="Wingdings" pitchFamily="2" charset="2"/>
              <a:buNone/>
            </a:pPr>
            <a:endParaRPr lang="en-IE">
              <a:ea typeface="ヒラギノ角ゴ Pro W3"/>
              <a:cs typeface="ヒラギノ角ゴ Pro W3"/>
            </a:endParaRPr>
          </a:p>
        </p:txBody>
      </p:sp>
      <p:sp>
        <p:nvSpPr>
          <p:cNvPr id="36878" name="Text Box 44"/>
          <p:cNvSpPr txBox="1">
            <a:spLocks noChangeArrowheads="1"/>
          </p:cNvSpPr>
          <p:nvPr/>
        </p:nvSpPr>
        <p:spPr bwMode="auto">
          <a:xfrm>
            <a:off x="6198626" y="2484839"/>
            <a:ext cx="617991" cy="292388"/>
          </a:xfrm>
          <a:prstGeom prst="rect">
            <a:avLst/>
          </a:prstGeom>
          <a:noFill/>
          <a:ln w="9525">
            <a:noFill/>
            <a:miter lim="800000"/>
            <a:headEnd/>
            <a:tailEnd/>
          </a:ln>
        </p:spPr>
        <p:txBody>
          <a:bodyPr wrap="square">
            <a:spAutoFit/>
          </a:bodyPr>
          <a:lstStyle/>
          <a:p>
            <a:pPr algn="ctr">
              <a:spcBef>
                <a:spcPct val="50000"/>
              </a:spcBef>
            </a:pPr>
            <a:r>
              <a:rPr lang="en-IE" sz="1300" dirty="0">
                <a:solidFill>
                  <a:schemeClr val="accent1"/>
                </a:solidFill>
              </a:rPr>
              <a:t>(</a:t>
            </a:r>
            <a:r>
              <a:rPr lang="en-IE" sz="1300" dirty="0" smtClean="0">
                <a:solidFill>
                  <a:schemeClr val="accent1"/>
                </a:solidFill>
              </a:rPr>
              <a:t>2%)</a:t>
            </a:r>
            <a:endParaRPr lang="en-GB" sz="1300" dirty="0">
              <a:solidFill>
                <a:schemeClr val="accent1"/>
              </a:solidFill>
            </a:endParaRPr>
          </a:p>
        </p:txBody>
      </p:sp>
      <p:sp>
        <p:nvSpPr>
          <p:cNvPr id="36880" name="Text Box 44"/>
          <p:cNvSpPr txBox="1">
            <a:spLocks noChangeArrowheads="1"/>
          </p:cNvSpPr>
          <p:nvPr/>
        </p:nvSpPr>
        <p:spPr bwMode="auto">
          <a:xfrm>
            <a:off x="2031154" y="2472931"/>
            <a:ext cx="659417" cy="292388"/>
          </a:xfrm>
          <a:prstGeom prst="rect">
            <a:avLst/>
          </a:prstGeom>
          <a:noFill/>
          <a:ln w="9525">
            <a:noFill/>
            <a:miter lim="800000"/>
            <a:headEnd/>
            <a:tailEnd/>
          </a:ln>
        </p:spPr>
        <p:txBody>
          <a:bodyPr wrap="square">
            <a:spAutoFit/>
          </a:bodyPr>
          <a:lstStyle/>
          <a:p>
            <a:pPr algn="ctr">
              <a:spcBef>
                <a:spcPct val="50000"/>
              </a:spcBef>
            </a:pPr>
            <a:r>
              <a:rPr lang="en-IE" sz="1300" dirty="0">
                <a:solidFill>
                  <a:schemeClr val="accent1"/>
                </a:solidFill>
              </a:rPr>
              <a:t>(</a:t>
            </a:r>
            <a:r>
              <a:rPr lang="en-IE" sz="1300" dirty="0" smtClean="0">
                <a:solidFill>
                  <a:schemeClr val="accent1"/>
                </a:solidFill>
              </a:rPr>
              <a:t>6%)</a:t>
            </a:r>
            <a:endParaRPr lang="en-GB" sz="1300" dirty="0">
              <a:solidFill>
                <a:schemeClr val="accent1"/>
              </a:solidFill>
            </a:endParaRPr>
          </a:p>
        </p:txBody>
      </p:sp>
      <p:sp>
        <p:nvSpPr>
          <p:cNvPr id="36881" name="Line 38"/>
          <p:cNvSpPr>
            <a:spLocks noChangeShapeType="1"/>
          </p:cNvSpPr>
          <p:nvPr/>
        </p:nvSpPr>
        <p:spPr bwMode="auto">
          <a:xfrm>
            <a:off x="5742772" y="2307263"/>
            <a:ext cx="1529698" cy="43824"/>
          </a:xfrm>
          <a:prstGeom prst="line">
            <a:avLst/>
          </a:prstGeom>
          <a:noFill/>
          <a:ln w="19050">
            <a:solidFill>
              <a:schemeClr val="accent1"/>
            </a:solidFill>
            <a:round/>
            <a:headEnd type="oval" w="med" len="med"/>
            <a:tailEnd type="oval" w="med" len="med"/>
          </a:ln>
        </p:spPr>
        <p:txBody>
          <a:bodyPr/>
          <a:lstStyle/>
          <a:p>
            <a:endParaRPr lang="en-US"/>
          </a:p>
        </p:txBody>
      </p:sp>
      <p:sp>
        <p:nvSpPr>
          <p:cNvPr id="36884" name="Text Box 44"/>
          <p:cNvSpPr txBox="1">
            <a:spLocks noChangeArrowheads="1"/>
          </p:cNvSpPr>
          <p:nvPr/>
        </p:nvSpPr>
        <p:spPr bwMode="auto">
          <a:xfrm>
            <a:off x="6235175" y="4931819"/>
            <a:ext cx="617991" cy="292388"/>
          </a:xfrm>
          <a:prstGeom prst="rect">
            <a:avLst/>
          </a:prstGeom>
          <a:noFill/>
          <a:ln w="9525">
            <a:noFill/>
            <a:miter lim="800000"/>
            <a:headEnd/>
            <a:tailEnd/>
          </a:ln>
        </p:spPr>
        <p:txBody>
          <a:bodyPr wrap="square">
            <a:spAutoFit/>
          </a:bodyPr>
          <a:lstStyle/>
          <a:p>
            <a:pPr algn="ctr">
              <a:spcBef>
                <a:spcPct val="50000"/>
              </a:spcBef>
            </a:pPr>
            <a:r>
              <a:rPr lang="en-IE" sz="1300" dirty="0" smtClean="0">
                <a:solidFill>
                  <a:schemeClr val="accent1"/>
                </a:solidFill>
              </a:rPr>
              <a:t>(9%)</a:t>
            </a:r>
            <a:endParaRPr lang="en-GB" sz="1300" dirty="0">
              <a:solidFill>
                <a:schemeClr val="accent1"/>
              </a:solidFill>
            </a:endParaRPr>
          </a:p>
        </p:txBody>
      </p:sp>
      <p:sp>
        <p:nvSpPr>
          <p:cNvPr id="31" name="Line 36"/>
          <p:cNvSpPr>
            <a:spLocks noChangeShapeType="1"/>
          </p:cNvSpPr>
          <p:nvPr/>
        </p:nvSpPr>
        <p:spPr bwMode="auto">
          <a:xfrm>
            <a:off x="1606609" y="2240303"/>
            <a:ext cx="1429005" cy="154525"/>
          </a:xfrm>
          <a:prstGeom prst="line">
            <a:avLst/>
          </a:prstGeom>
          <a:noFill/>
          <a:ln w="19050">
            <a:solidFill>
              <a:schemeClr val="accent1"/>
            </a:solidFill>
            <a:round/>
            <a:headEnd type="oval" w="med" len="med"/>
            <a:tailEnd type="oval" w="med" len="med"/>
          </a:ln>
        </p:spPr>
        <p:txBody>
          <a:bodyPr/>
          <a:lstStyle/>
          <a:p>
            <a:endParaRPr lang="en-US"/>
          </a:p>
        </p:txBody>
      </p:sp>
      <p:sp>
        <p:nvSpPr>
          <p:cNvPr id="36879" name="Line 36"/>
          <p:cNvSpPr>
            <a:spLocks noChangeShapeType="1"/>
          </p:cNvSpPr>
          <p:nvPr/>
        </p:nvSpPr>
        <p:spPr bwMode="auto">
          <a:xfrm flipV="1">
            <a:off x="1606608" y="4556130"/>
            <a:ext cx="1429006" cy="88131"/>
          </a:xfrm>
          <a:prstGeom prst="line">
            <a:avLst/>
          </a:prstGeom>
          <a:noFill/>
          <a:ln w="19050">
            <a:solidFill>
              <a:schemeClr val="accent1"/>
            </a:solidFill>
            <a:round/>
            <a:headEnd type="oval" w="med" len="med"/>
            <a:tailEnd type="oval" w="med" len="med"/>
          </a:ln>
        </p:spPr>
        <p:txBody>
          <a:bodyPr/>
          <a:lstStyle/>
          <a:p>
            <a:endParaRPr lang="en-US"/>
          </a:p>
        </p:txBody>
      </p:sp>
      <p:sp>
        <p:nvSpPr>
          <p:cNvPr id="36885" name="Text Box 44"/>
          <p:cNvSpPr txBox="1">
            <a:spLocks noChangeArrowheads="1"/>
          </p:cNvSpPr>
          <p:nvPr/>
        </p:nvSpPr>
        <p:spPr bwMode="auto">
          <a:xfrm>
            <a:off x="1973688" y="4816126"/>
            <a:ext cx="694843" cy="292388"/>
          </a:xfrm>
          <a:prstGeom prst="rect">
            <a:avLst/>
          </a:prstGeom>
          <a:noFill/>
          <a:ln w="9525">
            <a:noFill/>
            <a:miter lim="800000"/>
            <a:headEnd/>
            <a:tailEnd/>
          </a:ln>
        </p:spPr>
        <p:txBody>
          <a:bodyPr wrap="square">
            <a:spAutoFit/>
          </a:bodyPr>
          <a:lstStyle/>
          <a:p>
            <a:pPr algn="ctr">
              <a:spcBef>
                <a:spcPct val="50000"/>
              </a:spcBef>
            </a:pPr>
            <a:r>
              <a:rPr lang="en-IE" sz="1300" dirty="0">
                <a:solidFill>
                  <a:schemeClr val="accent1"/>
                </a:solidFill>
              </a:rPr>
              <a:t>3</a:t>
            </a:r>
            <a:r>
              <a:rPr lang="en-IE" sz="1300" dirty="0" smtClean="0">
                <a:solidFill>
                  <a:schemeClr val="accent1"/>
                </a:solidFill>
              </a:rPr>
              <a:t>%</a:t>
            </a:r>
            <a:endParaRPr lang="en-GB" sz="1300" dirty="0">
              <a:solidFill>
                <a:schemeClr val="accent1"/>
              </a:solidFill>
            </a:endParaRPr>
          </a:p>
        </p:txBody>
      </p:sp>
      <p:sp>
        <p:nvSpPr>
          <p:cNvPr id="23" name="Line 36"/>
          <p:cNvSpPr>
            <a:spLocks noChangeShapeType="1"/>
          </p:cNvSpPr>
          <p:nvPr/>
        </p:nvSpPr>
        <p:spPr bwMode="auto">
          <a:xfrm>
            <a:off x="5779323" y="4760550"/>
            <a:ext cx="1529696" cy="224715"/>
          </a:xfrm>
          <a:prstGeom prst="line">
            <a:avLst/>
          </a:prstGeom>
          <a:noFill/>
          <a:ln w="19050">
            <a:solidFill>
              <a:schemeClr val="accent1"/>
            </a:solidFill>
            <a:round/>
            <a:headEnd type="oval" w="med" len="med"/>
            <a:tailEnd type="oval" w="med" len="med"/>
          </a:ln>
        </p:spPr>
        <p:txBody>
          <a:bodyPr/>
          <a:lstStyle/>
          <a:p>
            <a:endParaRPr lang="en-US"/>
          </a:p>
        </p:txBody>
      </p:sp>
    </p:spTree>
    <p:extLst>
      <p:ext uri="{BB962C8B-B14F-4D97-AF65-F5344CB8AC3E}">
        <p14:creationId xmlns:p14="http://schemas.microsoft.com/office/powerpoint/2010/main" val="261705010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4"/>
          <p:cNvSpPr>
            <a:spLocks noGrp="1" noChangeArrowheads="1"/>
          </p:cNvSpPr>
          <p:nvPr>
            <p:ph type="title" idx="4294967295"/>
          </p:nvPr>
        </p:nvSpPr>
        <p:spPr>
          <a:xfrm>
            <a:off x="358775" y="464706"/>
            <a:ext cx="6951662" cy="536575"/>
          </a:xfrm>
        </p:spPr>
        <p:txBody>
          <a:bodyPr/>
          <a:lstStyle/>
          <a:p>
            <a:pPr eaLnBrk="1" hangingPunct="1"/>
            <a:r>
              <a:rPr lang="en-US" dirty="0"/>
              <a:t>EBITDA</a:t>
            </a:r>
            <a:r>
              <a:rPr lang="en-GB" baseline="30000" dirty="0"/>
              <a:t>1</a:t>
            </a:r>
            <a:r>
              <a:rPr lang="en-US" dirty="0"/>
              <a:t> Movement – </a:t>
            </a:r>
            <a:r>
              <a:rPr lang="en-US" dirty="0" smtClean="0"/>
              <a:t>2016 </a:t>
            </a:r>
            <a:r>
              <a:rPr lang="en-US" dirty="0"/>
              <a:t>vs </a:t>
            </a:r>
            <a:r>
              <a:rPr lang="en-US" dirty="0" smtClean="0"/>
              <a:t>2015 </a:t>
            </a:r>
            <a:endParaRPr lang="en-US" dirty="0"/>
          </a:p>
        </p:txBody>
      </p:sp>
      <p:sp>
        <p:nvSpPr>
          <p:cNvPr id="4" name="Text Placeholder 10"/>
          <p:cNvSpPr>
            <a:spLocks/>
          </p:cNvSpPr>
          <p:nvPr/>
        </p:nvSpPr>
        <p:spPr bwMode="auto">
          <a:xfrm>
            <a:off x="5028476" y="6279040"/>
            <a:ext cx="3852862" cy="241300"/>
          </a:xfrm>
          <a:prstGeom prst="rect">
            <a:avLst/>
          </a:prstGeom>
          <a:noFill/>
          <a:ln w="9525">
            <a:noFill/>
            <a:miter lim="800000"/>
            <a:headEnd/>
            <a:tailEnd/>
          </a:ln>
        </p:spPr>
        <p:txBody>
          <a:bodyPr lIns="0" tIns="44489" rIns="88977" bIns="44489"/>
          <a:lstStyle/>
          <a:p>
            <a:r>
              <a:rPr lang="en-IE" sz="900" b="0" baseline="30000" dirty="0">
                <a:solidFill>
                  <a:schemeClr val="tx2"/>
                </a:solidFill>
              </a:rPr>
              <a:t> 1   </a:t>
            </a:r>
            <a:r>
              <a:rPr lang="en-IE" sz="900" dirty="0">
                <a:solidFill>
                  <a:schemeClr val="tx2"/>
                </a:solidFill>
              </a:rPr>
              <a:t>Before Exceptional items</a:t>
            </a:r>
            <a:r>
              <a:rPr lang="en-IE" sz="900" b="0" dirty="0">
                <a:solidFill>
                  <a:schemeClr val="tx2"/>
                </a:solidFill>
              </a:rPr>
              <a:t>: </a:t>
            </a:r>
          </a:p>
          <a:p>
            <a:r>
              <a:rPr lang="en-GB" sz="800" dirty="0">
                <a:solidFill>
                  <a:schemeClr val="tx2"/>
                </a:solidFill>
              </a:rPr>
              <a:t>2015: Generation Impairment charge (€104m) - Corby in GB (€58m) </a:t>
            </a:r>
          </a:p>
          <a:p>
            <a:r>
              <a:rPr lang="en-GB" sz="800" dirty="0">
                <a:solidFill>
                  <a:schemeClr val="tx2"/>
                </a:solidFill>
              </a:rPr>
              <a:t>&amp; </a:t>
            </a:r>
            <a:r>
              <a:rPr lang="en-GB" sz="800" dirty="0" err="1">
                <a:solidFill>
                  <a:schemeClr val="tx2"/>
                </a:solidFill>
              </a:rPr>
              <a:t>Coolkeeragh</a:t>
            </a:r>
            <a:r>
              <a:rPr lang="en-GB" sz="800" dirty="0">
                <a:solidFill>
                  <a:schemeClr val="tx2"/>
                </a:solidFill>
              </a:rPr>
              <a:t> in NI (€46m) </a:t>
            </a:r>
          </a:p>
          <a:p>
            <a:endParaRPr lang="en-GB" sz="800" dirty="0">
              <a:solidFill>
                <a:schemeClr val="tx2"/>
              </a:solidFill>
            </a:endParaRPr>
          </a:p>
        </p:txBody>
      </p:sp>
      <p:pic>
        <p:nvPicPr>
          <p:cNvPr id="6" name="Picture 5"/>
          <p:cNvPicPr>
            <a:picLocks/>
          </p:cNvPicPr>
          <p:nvPr/>
        </p:nvPicPr>
        <p:blipFill>
          <a:blip r:embed="rId3"/>
          <a:stretch>
            <a:fillRect/>
          </a:stretch>
        </p:blipFill>
        <p:spPr>
          <a:xfrm>
            <a:off x="150476" y="1113745"/>
            <a:ext cx="8267030" cy="4608000"/>
          </a:xfrm>
          <a:prstGeom prst="rect">
            <a:avLst/>
          </a:prstGeom>
        </p:spPr>
      </p:pic>
    </p:spTree>
    <p:extLst>
      <p:ext uri="{BB962C8B-B14F-4D97-AF65-F5344CB8AC3E}">
        <p14:creationId xmlns:p14="http://schemas.microsoft.com/office/powerpoint/2010/main" val="5579651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D" val="PA Presentation"/>
</p:tagLst>
</file>

<file path=ppt/tags/tag2.xml><?xml version="1.0" encoding="utf-8"?>
<p:tagLst xmlns:a="http://schemas.openxmlformats.org/drawingml/2006/main" xmlns:r="http://schemas.openxmlformats.org/officeDocument/2006/relationships" xmlns:p="http://schemas.openxmlformats.org/presentationml/2006/main">
  <p:tag name="SLIDEELEMTYPE" val="17"/>
  <p:tag name="PITCHBOOKPALETTE" val="3.5"/>
  <p:tag name="LEGALDAYONE" val="True"/>
  <p:tag name="DEFAULTLEFT" val="p36"/>
  <p:tag name="DEFAULTTOP" val="p531!8750"/>
  <p:tag name="DEFAULTWIDTH" val="p647!5000"/>
  <p:tag name="DEFAULTHEIGHT" val="p25!1250"/>
  <p:tag name="ISLOCKED" val="True"/>
</p:tagLst>
</file>

<file path=ppt/theme/theme1.xml><?xml version="1.0" encoding="utf-8"?>
<a:theme xmlns:a="http://schemas.openxmlformats.org/drawingml/2006/main" name="ESB Corporate Template">
  <a:themeElements>
    <a:clrScheme name="ESB Corporate Colours 2013">
      <a:dk1>
        <a:srgbClr val="467BBD"/>
      </a:dk1>
      <a:lt1>
        <a:srgbClr val="A59D95"/>
      </a:lt1>
      <a:dk2>
        <a:srgbClr val="FFFFFF"/>
      </a:dk2>
      <a:lt2>
        <a:srgbClr val="B6BF00"/>
      </a:lt2>
      <a:accent1>
        <a:srgbClr val="003C71"/>
      </a:accent1>
      <a:accent2>
        <a:srgbClr val="009FDF"/>
      </a:accent2>
      <a:accent3>
        <a:srgbClr val="ECC200"/>
      </a:accent3>
      <a:accent4>
        <a:srgbClr val="63666A"/>
      </a:accent4>
      <a:accent5>
        <a:srgbClr val="00A599"/>
      </a:accent5>
      <a:accent6>
        <a:srgbClr val="58A618"/>
      </a:accent6>
      <a:hlink>
        <a:srgbClr val="009FDF"/>
      </a:hlink>
      <a:folHlink>
        <a:srgbClr val="6E267B"/>
      </a:folHlink>
    </a:clrScheme>
    <a:fontScheme name="13_PA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89000" rtl="0" eaLnBrk="0" fontAlgn="base" latinLnBrk="0" hangingPunct="0">
          <a:lnSpc>
            <a:spcPct val="90000"/>
          </a:lnSpc>
          <a:spcBef>
            <a:spcPct val="0"/>
          </a:spcBef>
          <a:spcAft>
            <a:spcPct val="50000"/>
          </a:spcAft>
          <a:buClr>
            <a:schemeClr val="bg1"/>
          </a:buClr>
          <a:buSzPct val="25000"/>
          <a:buFont typeface="Wingdings" pitchFamily="2" charset="2"/>
          <a:buNone/>
          <a:tabLst/>
          <a:defRPr kumimoji="0" lang="de-DE" sz="1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889000" rtl="0" eaLnBrk="0" fontAlgn="base" latinLnBrk="0" hangingPunct="0">
          <a:lnSpc>
            <a:spcPct val="90000"/>
          </a:lnSpc>
          <a:spcBef>
            <a:spcPct val="0"/>
          </a:spcBef>
          <a:spcAft>
            <a:spcPct val="50000"/>
          </a:spcAft>
          <a:buClr>
            <a:schemeClr val="bg1"/>
          </a:buClr>
          <a:buSzPct val="25000"/>
          <a:buFont typeface="Wingdings" pitchFamily="2" charset="2"/>
          <a:buNone/>
          <a:tabLst/>
          <a:defRPr kumimoji="0" lang="de-DE" sz="1000" b="1" i="0" u="none" strike="noStrike" cap="none" normalizeH="0" baseline="0" smtClean="0">
            <a:ln>
              <a:noFill/>
            </a:ln>
            <a:solidFill>
              <a:schemeClr val="tx1"/>
            </a:solidFill>
            <a:effectLst/>
            <a:latin typeface="Arial" charset="0"/>
          </a:defRPr>
        </a:defPPr>
      </a:lstStyle>
    </a:lnDef>
  </a:objectDefaults>
  <a:extraClrSchemeLst>
    <a:extraClrScheme>
      <a:clrScheme name="13_PA Presentation 1">
        <a:dk1>
          <a:srgbClr val="000000"/>
        </a:dk1>
        <a:lt1>
          <a:srgbClr val="FFFFFF"/>
        </a:lt1>
        <a:dk2>
          <a:srgbClr val="B3B3B3"/>
        </a:dk2>
        <a:lt2>
          <a:srgbClr val="808080"/>
        </a:lt2>
        <a:accent1>
          <a:srgbClr val="DE1D0E"/>
        </a:accent1>
        <a:accent2>
          <a:srgbClr val="F8877E"/>
        </a:accent2>
        <a:accent3>
          <a:srgbClr val="FFFFFF"/>
        </a:accent3>
        <a:accent4>
          <a:srgbClr val="000000"/>
        </a:accent4>
        <a:accent5>
          <a:srgbClr val="ECABAA"/>
        </a:accent5>
        <a:accent6>
          <a:srgbClr val="E17A72"/>
        </a:accent6>
        <a:hlink>
          <a:srgbClr val="0000FF"/>
        </a:hlink>
        <a:folHlink>
          <a:srgbClr val="000080"/>
        </a:folHlink>
      </a:clrScheme>
      <a:clrMap bg1="lt1" tx1="dk1" bg2="lt2" tx2="dk2" accent1="accent1" accent2="accent2" accent3="accent3" accent4="accent4" accent5="accent5" accent6="accent6" hlink="hlink" folHlink="folHlink"/>
    </a:extraClrScheme>
    <a:extraClrScheme>
      <a:clrScheme name="13_PA Presentation 2">
        <a:dk1>
          <a:srgbClr val="485659"/>
        </a:dk1>
        <a:lt1>
          <a:srgbClr val="FFFFFF"/>
        </a:lt1>
        <a:dk2>
          <a:srgbClr val="B3B3B3"/>
        </a:dk2>
        <a:lt2>
          <a:srgbClr val="808080"/>
        </a:lt2>
        <a:accent1>
          <a:srgbClr val="C81216"/>
        </a:accent1>
        <a:accent2>
          <a:srgbClr val="A575B0"/>
        </a:accent2>
        <a:accent3>
          <a:srgbClr val="FFFFFF"/>
        </a:accent3>
        <a:accent4>
          <a:srgbClr val="3C484B"/>
        </a:accent4>
        <a:accent5>
          <a:srgbClr val="E0AAAB"/>
        </a:accent5>
        <a:accent6>
          <a:srgbClr val="95699F"/>
        </a:accent6>
        <a:hlink>
          <a:srgbClr val="7C6D17"/>
        </a:hlink>
        <a:folHlink>
          <a:srgbClr val="DBE0E1"/>
        </a:folHlink>
      </a:clrScheme>
      <a:clrMap bg1="lt1" tx1="dk1" bg2="lt2" tx2="dk2" accent1="accent1" accent2="accent2" accent3="accent3" accent4="accent4" accent5="accent5" accent6="accent6" hlink="hlink" folHlink="folHlink"/>
    </a:extraClrScheme>
    <a:extraClrScheme>
      <a:clrScheme name="13_PA Presentation 3">
        <a:dk1>
          <a:srgbClr val="485659"/>
        </a:dk1>
        <a:lt1>
          <a:srgbClr val="FFFFFF"/>
        </a:lt1>
        <a:dk2>
          <a:srgbClr val="29357D"/>
        </a:dk2>
        <a:lt2>
          <a:srgbClr val="1B1C4D"/>
        </a:lt2>
        <a:accent1>
          <a:srgbClr val="27479E"/>
        </a:accent1>
        <a:accent2>
          <a:srgbClr val="476AB2"/>
        </a:accent2>
        <a:accent3>
          <a:srgbClr val="FFFFFF"/>
        </a:accent3>
        <a:accent4>
          <a:srgbClr val="3C484B"/>
        </a:accent4>
        <a:accent5>
          <a:srgbClr val="ACB1CC"/>
        </a:accent5>
        <a:accent6>
          <a:srgbClr val="3F5FA1"/>
        </a:accent6>
        <a:hlink>
          <a:srgbClr val="718FC9"/>
        </a:hlink>
        <a:folHlink>
          <a:srgbClr val="9BAF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ESB corporate template 2013</Template>
  <TotalTime>26315</TotalTime>
  <Words>5049</Words>
  <Application>Microsoft Office PowerPoint</Application>
  <PresentationFormat>On-screen Show (4:3)</PresentationFormat>
  <Paragraphs>328</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MS PGothic</vt:lpstr>
      <vt:lpstr>宋体</vt:lpstr>
      <vt:lpstr>Arial</vt:lpstr>
      <vt:lpstr>Calibri</vt:lpstr>
      <vt:lpstr>Symbol</vt:lpstr>
      <vt:lpstr>Wingdings</vt:lpstr>
      <vt:lpstr>ヒラギノ角ゴ Pro W3</vt:lpstr>
      <vt:lpstr>ESB Corporate Template</vt:lpstr>
      <vt:lpstr>ESB</vt:lpstr>
      <vt:lpstr>PowerPoint Presentation</vt:lpstr>
      <vt:lpstr>ESB Team</vt:lpstr>
      <vt:lpstr>Agenda</vt:lpstr>
      <vt:lpstr>2016 Highlights </vt:lpstr>
      <vt:lpstr>2016 Financial Review</vt:lpstr>
      <vt:lpstr>Consistent Financial Performance </vt:lpstr>
      <vt:lpstr>2016 – Key Financial Highlights</vt:lpstr>
      <vt:lpstr>EBITDA1 Movement – 2016 vs 2015 </vt:lpstr>
      <vt:lpstr>Interest Cover and Gearing</vt:lpstr>
      <vt:lpstr>Business Review</vt:lpstr>
      <vt:lpstr>Macro Environment</vt:lpstr>
      <vt:lpstr>ESB Networks</vt:lpstr>
      <vt:lpstr>Northern Ireland Electricity Networks</vt:lpstr>
      <vt:lpstr>Generation &amp; Wholesale Markets</vt:lpstr>
      <vt:lpstr>Electric Ireland</vt:lpstr>
      <vt:lpstr>Funding &amp; Liquidity</vt:lpstr>
      <vt:lpstr>PowerPoint Presentation</vt:lpstr>
      <vt:lpstr>PowerPoint Presentation</vt:lpstr>
      <vt:lpstr>ESB Credit Ratings</vt:lpstr>
      <vt:lpstr>Outlook and Summary</vt:lpstr>
      <vt:lpstr>Outlook 2017</vt:lpstr>
      <vt:lpstr>Summary : Consistent Financial Performance</vt:lpstr>
      <vt:lpstr>ESB</vt:lpstr>
    </vt:vector>
  </TitlesOfParts>
  <Company>Signal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ESB New Template</dc:title>
  <dc:creator>Michael Furlong</dc:creator>
  <dc:description>PA A4 version - PLEASE DO NOT REMOVE THIS COMMENT</dc:description>
  <cp:lastModifiedBy>Browne. Ted (Electric Ireland)</cp:lastModifiedBy>
  <cp:revision>1065</cp:revision>
  <cp:lastPrinted>2017-03-13T12:47:06Z</cp:lastPrinted>
  <dcterms:created xsi:type="dcterms:W3CDTF">2013-03-11T00:30:55Z</dcterms:created>
  <dcterms:modified xsi:type="dcterms:W3CDTF">2017-03-13T14:58:58Z</dcterms:modified>
</cp:coreProperties>
</file>